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1" autoAdjust="0"/>
    <p:restoredTop sz="94610"/>
  </p:normalViewPr>
  <p:slideViewPr>
    <p:cSldViewPr snapToGrid="0" snapToObjects="1">
      <p:cViewPr varScale="1">
        <p:scale>
          <a:sx n="86" d="100"/>
          <a:sy n="86" d="100"/>
        </p:scale>
        <p:origin x="38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000543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20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19" Type="http://schemas.openxmlformats.org/officeDocument/2006/relationships/image" Target="../media/image17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png"/><Relationship Id="rId13" Type="http://schemas.openxmlformats.org/officeDocument/2006/relationships/image" Target="../media/image164.png"/><Relationship Id="rId18" Type="http://schemas.openxmlformats.org/officeDocument/2006/relationships/image" Target="../media/image169.png"/><Relationship Id="rId3" Type="http://schemas.openxmlformats.org/officeDocument/2006/relationships/image" Target="../media/image1.png"/><Relationship Id="rId7" Type="http://schemas.openxmlformats.org/officeDocument/2006/relationships/image" Target="../media/image158.png"/><Relationship Id="rId12" Type="http://schemas.openxmlformats.org/officeDocument/2006/relationships/image" Target="../media/image163.png"/><Relationship Id="rId17" Type="http://schemas.openxmlformats.org/officeDocument/2006/relationships/image" Target="../media/image168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16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7.png"/><Relationship Id="rId11" Type="http://schemas.openxmlformats.org/officeDocument/2006/relationships/image" Target="../media/image162.png"/><Relationship Id="rId5" Type="http://schemas.openxmlformats.org/officeDocument/2006/relationships/image" Target="../media/image156.png"/><Relationship Id="rId15" Type="http://schemas.openxmlformats.org/officeDocument/2006/relationships/image" Target="../media/image166.png"/><Relationship Id="rId10" Type="http://schemas.openxmlformats.org/officeDocument/2006/relationships/image" Target="../media/image161.png"/><Relationship Id="rId19" Type="http://schemas.openxmlformats.org/officeDocument/2006/relationships/image" Target="../media/image170.png"/><Relationship Id="rId4" Type="http://schemas.openxmlformats.org/officeDocument/2006/relationships/image" Target="../media/image59.png"/><Relationship Id="rId9" Type="http://schemas.openxmlformats.org/officeDocument/2006/relationships/image" Target="../media/image160.png"/><Relationship Id="rId14" Type="http://schemas.openxmlformats.org/officeDocument/2006/relationships/image" Target="../media/image16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17" Type="http://schemas.openxmlformats.org/officeDocument/2006/relationships/image" Target="../media/image33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5" Type="http://schemas.openxmlformats.org/officeDocument/2006/relationships/image" Target="../media/image3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Relationship Id="rId1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png"/><Relationship Id="rId18" Type="http://schemas.openxmlformats.org/officeDocument/2006/relationships/image" Target="../media/image4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12" Type="http://schemas.openxmlformats.org/officeDocument/2006/relationships/image" Target="../media/image43.png"/><Relationship Id="rId17" Type="http://schemas.openxmlformats.org/officeDocument/2006/relationships/image" Target="../media/image48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5" Type="http://schemas.openxmlformats.org/officeDocument/2006/relationships/image" Target="../media/image46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Relationship Id="rId14" Type="http://schemas.openxmlformats.org/officeDocument/2006/relationships/image" Target="../media/image4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19.png"/><Relationship Id="rId7" Type="http://schemas.openxmlformats.org/officeDocument/2006/relationships/image" Target="../media/image52.png"/><Relationship Id="rId12" Type="http://schemas.openxmlformats.org/officeDocument/2006/relationships/image" Target="../media/image5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5" Type="http://schemas.openxmlformats.org/officeDocument/2006/relationships/image" Target="../media/image50.png"/><Relationship Id="rId10" Type="http://schemas.openxmlformats.org/officeDocument/2006/relationships/image" Target="../media/image55.png"/><Relationship Id="rId4" Type="http://schemas.openxmlformats.org/officeDocument/2006/relationships/image" Target="../media/image20.png"/><Relationship Id="rId9" Type="http://schemas.openxmlformats.org/officeDocument/2006/relationships/image" Target="../media/image5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68.png"/><Relationship Id="rId18" Type="http://schemas.openxmlformats.org/officeDocument/2006/relationships/image" Target="../media/image73.png"/><Relationship Id="rId3" Type="http://schemas.openxmlformats.org/officeDocument/2006/relationships/image" Target="../media/image58.png"/><Relationship Id="rId21" Type="http://schemas.openxmlformats.org/officeDocument/2006/relationships/image" Target="../media/image76.png"/><Relationship Id="rId7" Type="http://schemas.openxmlformats.org/officeDocument/2006/relationships/image" Target="../media/image62.png"/><Relationship Id="rId12" Type="http://schemas.openxmlformats.org/officeDocument/2006/relationships/image" Target="../media/image67.png"/><Relationship Id="rId17" Type="http://schemas.openxmlformats.org/officeDocument/2006/relationships/image" Target="../media/image72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71.png"/><Relationship Id="rId20" Type="http://schemas.openxmlformats.org/officeDocument/2006/relationships/image" Target="../media/image7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11" Type="http://schemas.openxmlformats.org/officeDocument/2006/relationships/image" Target="../media/image66.png"/><Relationship Id="rId24" Type="http://schemas.openxmlformats.org/officeDocument/2006/relationships/image" Target="../media/image79.png"/><Relationship Id="rId5" Type="http://schemas.openxmlformats.org/officeDocument/2006/relationships/image" Target="../media/image60.png"/><Relationship Id="rId15" Type="http://schemas.openxmlformats.org/officeDocument/2006/relationships/image" Target="../media/image70.png"/><Relationship Id="rId23" Type="http://schemas.openxmlformats.org/officeDocument/2006/relationships/image" Target="../media/image78.png"/><Relationship Id="rId10" Type="http://schemas.openxmlformats.org/officeDocument/2006/relationships/image" Target="../media/image65.png"/><Relationship Id="rId19" Type="http://schemas.openxmlformats.org/officeDocument/2006/relationships/image" Target="../media/image74.png"/><Relationship Id="rId4" Type="http://schemas.openxmlformats.org/officeDocument/2006/relationships/image" Target="../media/image59.png"/><Relationship Id="rId9" Type="http://schemas.openxmlformats.org/officeDocument/2006/relationships/image" Target="../media/image64.png"/><Relationship Id="rId14" Type="http://schemas.openxmlformats.org/officeDocument/2006/relationships/image" Target="../media/image69.png"/><Relationship Id="rId22" Type="http://schemas.openxmlformats.org/officeDocument/2006/relationships/image" Target="../media/image7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13" Type="http://schemas.openxmlformats.org/officeDocument/2006/relationships/image" Target="../media/image89.png"/><Relationship Id="rId18" Type="http://schemas.openxmlformats.org/officeDocument/2006/relationships/image" Target="../media/image93.png"/><Relationship Id="rId3" Type="http://schemas.openxmlformats.org/officeDocument/2006/relationships/image" Target="../media/image80.png"/><Relationship Id="rId7" Type="http://schemas.openxmlformats.org/officeDocument/2006/relationships/image" Target="../media/image83.png"/><Relationship Id="rId12" Type="http://schemas.openxmlformats.org/officeDocument/2006/relationships/image" Target="../media/image88.png"/><Relationship Id="rId17" Type="http://schemas.openxmlformats.org/officeDocument/2006/relationships/image" Target="../media/image54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9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2.png"/><Relationship Id="rId11" Type="http://schemas.openxmlformats.org/officeDocument/2006/relationships/image" Target="../media/image87.png"/><Relationship Id="rId5" Type="http://schemas.openxmlformats.org/officeDocument/2006/relationships/image" Target="../media/image81.png"/><Relationship Id="rId15" Type="http://schemas.openxmlformats.org/officeDocument/2006/relationships/image" Target="../media/image91.png"/><Relationship Id="rId10" Type="http://schemas.openxmlformats.org/officeDocument/2006/relationships/image" Target="../media/image86.png"/><Relationship Id="rId19" Type="http://schemas.openxmlformats.org/officeDocument/2006/relationships/image" Target="../media/image94.png"/><Relationship Id="rId4" Type="http://schemas.openxmlformats.org/officeDocument/2006/relationships/image" Target="../media/image20.png"/><Relationship Id="rId9" Type="http://schemas.openxmlformats.org/officeDocument/2006/relationships/image" Target="../media/image85.png"/><Relationship Id="rId14" Type="http://schemas.openxmlformats.org/officeDocument/2006/relationships/image" Target="../media/image9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13" Type="http://schemas.openxmlformats.org/officeDocument/2006/relationships/image" Target="../media/image104.png"/><Relationship Id="rId18" Type="http://schemas.openxmlformats.org/officeDocument/2006/relationships/image" Target="../media/image109.png"/><Relationship Id="rId26" Type="http://schemas.openxmlformats.org/officeDocument/2006/relationships/image" Target="../media/image117.png"/><Relationship Id="rId3" Type="http://schemas.openxmlformats.org/officeDocument/2006/relationships/image" Target="../media/image95.png"/><Relationship Id="rId21" Type="http://schemas.openxmlformats.org/officeDocument/2006/relationships/image" Target="../media/image112.png"/><Relationship Id="rId7" Type="http://schemas.openxmlformats.org/officeDocument/2006/relationships/image" Target="../media/image98.png"/><Relationship Id="rId12" Type="http://schemas.openxmlformats.org/officeDocument/2006/relationships/image" Target="../media/image103.png"/><Relationship Id="rId17" Type="http://schemas.openxmlformats.org/officeDocument/2006/relationships/image" Target="../media/image108.png"/><Relationship Id="rId25" Type="http://schemas.openxmlformats.org/officeDocument/2006/relationships/image" Target="../media/image116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107.png"/><Relationship Id="rId20" Type="http://schemas.openxmlformats.org/officeDocument/2006/relationships/image" Target="../media/image1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7.png"/><Relationship Id="rId11" Type="http://schemas.openxmlformats.org/officeDocument/2006/relationships/image" Target="../media/image102.png"/><Relationship Id="rId24" Type="http://schemas.openxmlformats.org/officeDocument/2006/relationships/image" Target="../media/image115.png"/><Relationship Id="rId5" Type="http://schemas.openxmlformats.org/officeDocument/2006/relationships/image" Target="../media/image96.png"/><Relationship Id="rId15" Type="http://schemas.openxmlformats.org/officeDocument/2006/relationships/image" Target="../media/image106.png"/><Relationship Id="rId23" Type="http://schemas.openxmlformats.org/officeDocument/2006/relationships/image" Target="../media/image114.png"/><Relationship Id="rId28" Type="http://schemas.openxmlformats.org/officeDocument/2006/relationships/image" Target="../media/image119.png"/><Relationship Id="rId10" Type="http://schemas.openxmlformats.org/officeDocument/2006/relationships/image" Target="../media/image101.png"/><Relationship Id="rId19" Type="http://schemas.openxmlformats.org/officeDocument/2006/relationships/image" Target="../media/image110.png"/><Relationship Id="rId4" Type="http://schemas.openxmlformats.org/officeDocument/2006/relationships/image" Target="../media/image35.png"/><Relationship Id="rId9" Type="http://schemas.openxmlformats.org/officeDocument/2006/relationships/image" Target="../media/image100.png"/><Relationship Id="rId14" Type="http://schemas.openxmlformats.org/officeDocument/2006/relationships/image" Target="../media/image105.png"/><Relationship Id="rId22" Type="http://schemas.openxmlformats.org/officeDocument/2006/relationships/image" Target="../media/image113.png"/><Relationship Id="rId27" Type="http://schemas.openxmlformats.org/officeDocument/2006/relationships/image" Target="../media/image11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13" Type="http://schemas.openxmlformats.org/officeDocument/2006/relationships/image" Target="../media/image128.png"/><Relationship Id="rId18" Type="http://schemas.openxmlformats.org/officeDocument/2006/relationships/image" Target="../media/image133.png"/><Relationship Id="rId3" Type="http://schemas.openxmlformats.org/officeDocument/2006/relationships/image" Target="../media/image95.png"/><Relationship Id="rId7" Type="http://schemas.openxmlformats.org/officeDocument/2006/relationships/image" Target="../media/image122.png"/><Relationship Id="rId12" Type="http://schemas.openxmlformats.org/officeDocument/2006/relationships/image" Target="../media/image127.png"/><Relationship Id="rId17" Type="http://schemas.openxmlformats.org/officeDocument/2006/relationships/image" Target="../media/image132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1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1.png"/><Relationship Id="rId11" Type="http://schemas.openxmlformats.org/officeDocument/2006/relationships/image" Target="../media/image126.png"/><Relationship Id="rId5" Type="http://schemas.openxmlformats.org/officeDocument/2006/relationships/image" Target="../media/image120.png"/><Relationship Id="rId15" Type="http://schemas.openxmlformats.org/officeDocument/2006/relationships/image" Target="../media/image130.png"/><Relationship Id="rId10" Type="http://schemas.openxmlformats.org/officeDocument/2006/relationships/image" Target="../media/image125.png"/><Relationship Id="rId19" Type="http://schemas.openxmlformats.org/officeDocument/2006/relationships/image" Target="../media/image134.png"/><Relationship Id="rId4" Type="http://schemas.openxmlformats.org/officeDocument/2006/relationships/image" Target="../media/image35.png"/><Relationship Id="rId9" Type="http://schemas.openxmlformats.org/officeDocument/2006/relationships/image" Target="../media/image124.png"/><Relationship Id="rId14" Type="http://schemas.openxmlformats.org/officeDocument/2006/relationships/image" Target="../media/image12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png"/><Relationship Id="rId13" Type="http://schemas.openxmlformats.org/officeDocument/2006/relationships/image" Target="../media/image144.png"/><Relationship Id="rId18" Type="http://schemas.openxmlformats.org/officeDocument/2006/relationships/image" Target="../media/image149.png"/><Relationship Id="rId3" Type="http://schemas.openxmlformats.org/officeDocument/2006/relationships/image" Target="../media/image135.png"/><Relationship Id="rId21" Type="http://schemas.openxmlformats.org/officeDocument/2006/relationships/image" Target="../media/image152.png"/><Relationship Id="rId7" Type="http://schemas.openxmlformats.org/officeDocument/2006/relationships/image" Target="../media/image138.png"/><Relationship Id="rId12" Type="http://schemas.openxmlformats.org/officeDocument/2006/relationships/image" Target="../media/image143.png"/><Relationship Id="rId17" Type="http://schemas.openxmlformats.org/officeDocument/2006/relationships/image" Target="../media/image148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147.png"/><Relationship Id="rId20" Type="http://schemas.openxmlformats.org/officeDocument/2006/relationships/image" Target="../media/image15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7.png"/><Relationship Id="rId11" Type="http://schemas.openxmlformats.org/officeDocument/2006/relationships/image" Target="../media/image142.png"/><Relationship Id="rId24" Type="http://schemas.openxmlformats.org/officeDocument/2006/relationships/image" Target="../media/image155.png"/><Relationship Id="rId5" Type="http://schemas.openxmlformats.org/officeDocument/2006/relationships/image" Target="../media/image136.png"/><Relationship Id="rId15" Type="http://schemas.openxmlformats.org/officeDocument/2006/relationships/image" Target="../media/image146.png"/><Relationship Id="rId23" Type="http://schemas.openxmlformats.org/officeDocument/2006/relationships/image" Target="../media/image154.png"/><Relationship Id="rId10" Type="http://schemas.openxmlformats.org/officeDocument/2006/relationships/image" Target="../media/image141.png"/><Relationship Id="rId19" Type="http://schemas.openxmlformats.org/officeDocument/2006/relationships/image" Target="../media/image150.png"/><Relationship Id="rId4" Type="http://schemas.openxmlformats.org/officeDocument/2006/relationships/image" Target="../media/image35.png"/><Relationship Id="rId9" Type="http://schemas.openxmlformats.org/officeDocument/2006/relationships/image" Target="../media/image140.png"/><Relationship Id="rId14" Type="http://schemas.openxmlformats.org/officeDocument/2006/relationships/image" Target="../media/image145.png"/><Relationship Id="rId22" Type="http://schemas.openxmlformats.org/officeDocument/2006/relationships/image" Target="../media/image15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2176" y="386388"/>
            <a:ext cx="1865648" cy="1865648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87596" y="4534584"/>
            <a:ext cx="1475008" cy="1475007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38400" y="4800600"/>
            <a:ext cx="1371600" cy="1266825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53600" y="685800"/>
            <a:ext cx="800100" cy="942975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10200" y="3733800"/>
            <a:ext cx="609600" cy="381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72200" y="3733800"/>
            <a:ext cx="609600" cy="381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19066" y="4076700"/>
            <a:ext cx="4753719" cy="5715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871466" y="4238625"/>
            <a:ext cx="142875" cy="1905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22143" y="6248400"/>
            <a:ext cx="171450" cy="1905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134600" y="6172200"/>
            <a:ext cx="304800" cy="3048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201275" y="6248400"/>
            <a:ext cx="171450" cy="1524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591800" y="6172200"/>
            <a:ext cx="304800" cy="3048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677525" y="6248400"/>
            <a:ext cx="133350" cy="1524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049000" y="6172200"/>
            <a:ext cx="304800" cy="3048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1134725" y="6248400"/>
            <a:ext cx="133350" cy="1524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1506200" y="6172200"/>
            <a:ext cx="304800" cy="3048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582400" y="6248400"/>
            <a:ext cx="152400" cy="152400"/>
          </a:xfrm>
          <a:prstGeom prst="rect">
            <a:avLst/>
          </a:prstGeom>
        </p:spPr>
      </p:pic>
      <p:sp>
        <p:nvSpPr>
          <p:cNvPr id="20" name="Text 0"/>
          <p:cNvSpPr/>
          <p:nvPr/>
        </p:nvSpPr>
        <p:spPr>
          <a:xfrm>
            <a:off x="609600" y="1752600"/>
            <a:ext cx="10972800" cy="1143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4500"/>
              </a:lnSpc>
              <a:buNone/>
            </a:pPr>
            <a:r>
              <a:rPr lang="en-US" sz="4500" b="1" dirty="0">
                <a:solidFill>
                  <a:srgbClr val="4ADE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Healthcare Authentication &amp; Trusted Recording System</a:t>
            </a:r>
            <a:endParaRPr lang="en-US" sz="4500" dirty="0"/>
          </a:p>
        </p:txBody>
      </p:sp>
      <p:sp>
        <p:nvSpPr>
          <p:cNvPr id="21" name="Text 1"/>
          <p:cNvSpPr/>
          <p:nvPr/>
        </p:nvSpPr>
        <p:spPr>
          <a:xfrm>
            <a:off x="-487680" y="3124200"/>
            <a:ext cx="1316736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800" dirty="0">
                <a:solidFill>
                  <a:srgbClr val="E5E7E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Secure, Transparent &amp; Immutable Medical Record Management using Ethereum</a:t>
            </a:r>
            <a:endParaRPr lang="en-US" sz="1800" dirty="0"/>
          </a:p>
        </p:txBody>
      </p:sp>
      <p:sp>
        <p:nvSpPr>
          <p:cNvPr id="22" name="Text 2"/>
          <p:cNvSpPr/>
          <p:nvPr/>
        </p:nvSpPr>
        <p:spPr>
          <a:xfrm>
            <a:off x="3426574" y="4229100"/>
            <a:ext cx="5338703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500" dirty="0">
                <a:solidFill>
                  <a:srgbClr val="86EFAC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Solidity Contract: HealthAuthRecords</a:t>
            </a:r>
            <a:endParaRPr lang="en-US" sz="1500" dirty="0"/>
          </a:p>
        </p:txBody>
      </p:sp>
      <p:sp>
        <p:nvSpPr>
          <p:cNvPr id="23" name="Text 3"/>
          <p:cNvSpPr/>
          <p:nvPr/>
        </p:nvSpPr>
        <p:spPr>
          <a:xfrm>
            <a:off x="0" y="6210300"/>
            <a:ext cx="121920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50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Project Discussion </a:t>
            </a:r>
            <a:endParaRPr lang="en-US" sz="15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5C52E34-0C64-CAA4-8DD4-1471E28E31D0}"/>
              </a:ext>
            </a:extLst>
          </p:cNvPr>
          <p:cNvSpPr txBox="1"/>
          <p:nvPr/>
        </p:nvSpPr>
        <p:spPr>
          <a:xfrm>
            <a:off x="263913" y="4028634"/>
            <a:ext cx="3507194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Osama Zaid 221007729</a:t>
            </a:r>
          </a:p>
          <a:p>
            <a:r>
              <a:rPr lang="en-US" b="1" dirty="0"/>
              <a:t>Abdulkareem Mostafa </a:t>
            </a:r>
            <a:r>
              <a:rPr lang="en-US" sz="2000" b="1" dirty="0"/>
              <a:t>221027602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8DD48C5-248D-6DFF-2E2D-0904FB31B74C}"/>
              </a:ext>
            </a:extLst>
          </p:cNvPr>
          <p:cNvSpPr txBox="1"/>
          <p:nvPr/>
        </p:nvSpPr>
        <p:spPr>
          <a:xfrm>
            <a:off x="254625" y="4664699"/>
            <a:ext cx="31212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Ahmed 	Elkasaby 1004993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838200"/>
            <a:ext cx="914400" cy="381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1143000"/>
            <a:ext cx="228600" cy="2286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000" y="1600200"/>
            <a:ext cx="5410200" cy="10287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3400" y="1790700"/>
            <a:ext cx="228600" cy="3048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1000" y="2781300"/>
            <a:ext cx="5410200" cy="10287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3400" y="2971800"/>
            <a:ext cx="285750" cy="3048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1000" y="3962400"/>
            <a:ext cx="5410200" cy="10287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3400" y="4152900"/>
            <a:ext cx="228600" cy="3048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00800" y="1143000"/>
            <a:ext cx="228600" cy="2286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400800" y="1600200"/>
            <a:ext cx="5410200" cy="10287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553200" y="1800225"/>
            <a:ext cx="152400" cy="17145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400800" y="2781300"/>
            <a:ext cx="5410200" cy="10287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553200" y="2981325"/>
            <a:ext cx="133350" cy="17145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400800" y="3962400"/>
            <a:ext cx="5410200" cy="10287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553200" y="4162425"/>
            <a:ext cx="171450" cy="17145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315867" y="5981700"/>
            <a:ext cx="3560266" cy="495300"/>
          </a:xfrm>
          <a:prstGeom prst="rect">
            <a:avLst/>
          </a:prstGeom>
        </p:spPr>
      </p:pic>
      <p:sp>
        <p:nvSpPr>
          <p:cNvPr id="19" name="Text 0"/>
          <p:cNvSpPr/>
          <p:nvPr/>
        </p:nvSpPr>
        <p:spPr>
          <a:xfrm>
            <a:off x="381000" y="381000"/>
            <a:ext cx="137160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Conclusion &amp; Future Implementation</a:t>
            </a:r>
            <a:endParaRPr lang="en-US" sz="2700" dirty="0"/>
          </a:p>
        </p:txBody>
      </p:sp>
      <p:sp>
        <p:nvSpPr>
          <p:cNvPr id="20" name="Text 1"/>
          <p:cNvSpPr/>
          <p:nvPr/>
        </p:nvSpPr>
        <p:spPr>
          <a:xfrm>
            <a:off x="723900" y="1104900"/>
            <a:ext cx="541020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4ADE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Key Achievements</a:t>
            </a:r>
            <a:endParaRPr lang="en-US" sz="1800" dirty="0"/>
          </a:p>
        </p:txBody>
      </p:sp>
      <p:sp>
        <p:nvSpPr>
          <p:cNvPr id="21" name="Text 2"/>
          <p:cNvSpPr/>
          <p:nvPr/>
        </p:nvSpPr>
        <p:spPr>
          <a:xfrm>
            <a:off x="876300" y="1752600"/>
            <a:ext cx="47625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Enhanced Security</a:t>
            </a:r>
            <a:endParaRPr lang="en-US" sz="1350" dirty="0"/>
          </a:p>
        </p:txBody>
      </p:sp>
      <p:sp>
        <p:nvSpPr>
          <p:cNvPr id="22" name="Text 3"/>
          <p:cNvSpPr/>
          <p:nvPr/>
        </p:nvSpPr>
        <p:spPr>
          <a:xfrm>
            <a:off x="876300" y="2019300"/>
            <a:ext cx="47625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Immutable record storage using cryptographic hashing prevents unauthorized modifications</a:t>
            </a:r>
            <a:endParaRPr lang="en-US" sz="1200" dirty="0"/>
          </a:p>
        </p:txBody>
      </p:sp>
      <p:sp>
        <p:nvSpPr>
          <p:cNvPr id="23" name="Text 4"/>
          <p:cNvSpPr/>
          <p:nvPr/>
        </p:nvSpPr>
        <p:spPr>
          <a:xfrm>
            <a:off x="933450" y="2933700"/>
            <a:ext cx="564642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Role-Based Access Control</a:t>
            </a:r>
            <a:endParaRPr lang="en-US" sz="1350" dirty="0"/>
          </a:p>
        </p:txBody>
      </p:sp>
      <p:sp>
        <p:nvSpPr>
          <p:cNvPr id="24" name="Text 5"/>
          <p:cNvSpPr/>
          <p:nvPr/>
        </p:nvSpPr>
        <p:spPr>
          <a:xfrm>
            <a:off x="933450" y="3200400"/>
            <a:ext cx="470535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Fine-grained permissions for Doctors, Patients, and Auditors with transparent auditing</a:t>
            </a:r>
            <a:endParaRPr lang="en-US" sz="1200" dirty="0"/>
          </a:p>
        </p:txBody>
      </p:sp>
      <p:sp>
        <p:nvSpPr>
          <p:cNvPr id="25" name="Text 6"/>
          <p:cNvSpPr/>
          <p:nvPr/>
        </p:nvSpPr>
        <p:spPr>
          <a:xfrm>
            <a:off x="876300" y="4114800"/>
            <a:ext cx="47625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Data Portability</a:t>
            </a:r>
            <a:endParaRPr lang="en-US" sz="1350" dirty="0"/>
          </a:p>
        </p:txBody>
      </p:sp>
      <p:sp>
        <p:nvSpPr>
          <p:cNvPr id="26" name="Text 7"/>
          <p:cNvSpPr/>
          <p:nvPr/>
        </p:nvSpPr>
        <p:spPr>
          <a:xfrm>
            <a:off x="876300" y="4381500"/>
            <a:ext cx="47625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Secure sharing of medical records between healthcare providers with patient consent</a:t>
            </a:r>
            <a:endParaRPr lang="en-US" sz="1200" dirty="0"/>
          </a:p>
        </p:txBody>
      </p:sp>
      <p:sp>
        <p:nvSpPr>
          <p:cNvPr id="27" name="Text 8"/>
          <p:cNvSpPr/>
          <p:nvPr/>
        </p:nvSpPr>
        <p:spPr>
          <a:xfrm>
            <a:off x="6743700" y="1104900"/>
            <a:ext cx="649224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C084FC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Future Implementation</a:t>
            </a:r>
            <a:endParaRPr lang="en-US" sz="1800" dirty="0"/>
          </a:p>
        </p:txBody>
      </p:sp>
      <p:sp>
        <p:nvSpPr>
          <p:cNvPr id="28" name="Text 9"/>
          <p:cNvSpPr/>
          <p:nvPr/>
        </p:nvSpPr>
        <p:spPr>
          <a:xfrm>
            <a:off x="6781800" y="1752600"/>
            <a:ext cx="51054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Enhanced Encryption</a:t>
            </a:r>
            <a:endParaRPr lang="en-US" sz="1350" dirty="0"/>
          </a:p>
        </p:txBody>
      </p:sp>
      <p:sp>
        <p:nvSpPr>
          <p:cNvPr id="29" name="Text 10"/>
          <p:cNvSpPr/>
          <p:nvPr/>
        </p:nvSpPr>
        <p:spPr>
          <a:xfrm>
            <a:off x="6553200" y="2019300"/>
            <a:ext cx="51054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Implement advanced encryption standards for sensitive medical data</a:t>
            </a:r>
            <a:endParaRPr lang="en-US" sz="1200" dirty="0"/>
          </a:p>
        </p:txBody>
      </p:sp>
      <p:sp>
        <p:nvSpPr>
          <p:cNvPr id="30" name="Text 11"/>
          <p:cNvSpPr/>
          <p:nvPr/>
        </p:nvSpPr>
        <p:spPr>
          <a:xfrm>
            <a:off x="6762750" y="2933700"/>
            <a:ext cx="612648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Patient Portal Integration</a:t>
            </a:r>
            <a:endParaRPr lang="en-US" sz="1350" dirty="0"/>
          </a:p>
        </p:txBody>
      </p:sp>
      <p:sp>
        <p:nvSpPr>
          <p:cNvPr id="31" name="Text 12"/>
          <p:cNvSpPr/>
          <p:nvPr/>
        </p:nvSpPr>
        <p:spPr>
          <a:xfrm>
            <a:off x="6553200" y="3200400"/>
            <a:ext cx="51054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Develop user-friendly interface for patients to manage their medical records</a:t>
            </a:r>
            <a:endParaRPr lang="en-US" sz="1200" dirty="0"/>
          </a:p>
        </p:txBody>
      </p:sp>
      <p:sp>
        <p:nvSpPr>
          <p:cNvPr id="32" name="Text 13"/>
          <p:cNvSpPr/>
          <p:nvPr/>
        </p:nvSpPr>
        <p:spPr>
          <a:xfrm>
            <a:off x="6800850" y="4114800"/>
            <a:ext cx="51054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Analytics Capabilities</a:t>
            </a:r>
            <a:endParaRPr lang="en-US" sz="1350" dirty="0"/>
          </a:p>
        </p:txBody>
      </p:sp>
      <p:sp>
        <p:nvSpPr>
          <p:cNvPr id="33" name="Text 14"/>
          <p:cNvSpPr/>
          <p:nvPr/>
        </p:nvSpPr>
        <p:spPr>
          <a:xfrm>
            <a:off x="6553200" y="4381500"/>
            <a:ext cx="51054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Add secure analytics functionality for population health management</a:t>
            </a:r>
            <a:endParaRPr lang="en-US" sz="1200" dirty="0"/>
          </a:p>
        </p:txBody>
      </p:sp>
      <p:sp>
        <p:nvSpPr>
          <p:cNvPr id="34" name="Text 15"/>
          <p:cNvSpPr/>
          <p:nvPr/>
        </p:nvSpPr>
        <p:spPr>
          <a:xfrm>
            <a:off x="4234160" y="6096000"/>
            <a:ext cx="372368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4ADE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Thank you for your attention</a:t>
            </a:r>
            <a:endParaRPr lang="en-US" sz="1500" dirty="0"/>
          </a:p>
        </p:txBody>
      </p:sp>
      <p:sp>
        <p:nvSpPr>
          <p:cNvPr id="35" name="Text 16"/>
          <p:cNvSpPr/>
          <p:nvPr/>
        </p:nvSpPr>
        <p:spPr>
          <a:xfrm>
            <a:off x="7020074" y="6515100"/>
            <a:ext cx="441073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9CA3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Healthcare Authentication &amp; Trusted Recording System</a:t>
            </a:r>
            <a:endParaRPr lang="en-US" sz="1050" dirty="0"/>
          </a:p>
        </p:txBody>
      </p:sp>
      <p:sp>
        <p:nvSpPr>
          <p:cNvPr id="36" name="Text 17"/>
          <p:cNvSpPr/>
          <p:nvPr/>
        </p:nvSpPr>
        <p:spPr>
          <a:xfrm>
            <a:off x="10771882" y="6515100"/>
            <a:ext cx="53935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9CA3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|</a:t>
            </a:r>
            <a:endParaRPr lang="en-US" sz="1050" dirty="0"/>
          </a:p>
        </p:txBody>
      </p:sp>
      <p:sp>
        <p:nvSpPr>
          <p:cNvPr id="37" name="Text 18"/>
          <p:cNvSpPr/>
          <p:nvPr/>
        </p:nvSpPr>
        <p:spPr>
          <a:xfrm>
            <a:off x="10893028" y="6515100"/>
            <a:ext cx="1101566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9CA3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Page 10 of 10</a:t>
            </a:r>
            <a:endParaRPr lang="en-US" sz="10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838200"/>
            <a:ext cx="914400" cy="381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1219200"/>
            <a:ext cx="228600" cy="2286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000" y="1638300"/>
            <a:ext cx="5562600" cy="11049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1500" y="1866900"/>
            <a:ext cx="171450" cy="3048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000" y="2895600"/>
            <a:ext cx="5562600" cy="11049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1500" y="3124200"/>
            <a:ext cx="285750" cy="3048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000" y="4152900"/>
            <a:ext cx="5562600" cy="11049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1500" y="4381500"/>
            <a:ext cx="228600" cy="3048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48400" y="1219200"/>
            <a:ext cx="171450" cy="2286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48400" y="1638300"/>
            <a:ext cx="5562600" cy="12573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77000" y="1914525"/>
            <a:ext cx="190500" cy="17145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248400" y="3097251"/>
            <a:ext cx="5562600" cy="15621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477000" y="3362325"/>
            <a:ext cx="219075" cy="17145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477000" y="4229100"/>
            <a:ext cx="573137" cy="1905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126337" y="4229100"/>
            <a:ext cx="588615" cy="1905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791152" y="4229100"/>
            <a:ext cx="607219" cy="190500"/>
          </a:xfrm>
          <a:prstGeom prst="rect">
            <a:avLst/>
          </a:prstGeom>
        </p:spPr>
      </p:pic>
      <p:sp>
        <p:nvSpPr>
          <p:cNvPr id="19" name="Text 0"/>
          <p:cNvSpPr/>
          <p:nvPr/>
        </p:nvSpPr>
        <p:spPr>
          <a:xfrm>
            <a:off x="381000" y="381000"/>
            <a:ext cx="137160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1E40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Project Overview &amp; Problem Statement</a:t>
            </a:r>
            <a:endParaRPr lang="en-US" sz="2700" dirty="0"/>
          </a:p>
        </p:txBody>
      </p:sp>
      <p:sp>
        <p:nvSpPr>
          <p:cNvPr id="20" name="Text 1"/>
          <p:cNvSpPr/>
          <p:nvPr/>
        </p:nvSpPr>
        <p:spPr>
          <a:xfrm>
            <a:off x="723900" y="1181100"/>
            <a:ext cx="667512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DC2626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Traditional Healthcare Challenges</a:t>
            </a:r>
            <a:endParaRPr lang="en-US" sz="1800" dirty="0"/>
          </a:p>
        </p:txBody>
      </p:sp>
      <p:sp>
        <p:nvSpPr>
          <p:cNvPr id="21" name="Text 2"/>
          <p:cNvSpPr/>
          <p:nvPr/>
        </p:nvSpPr>
        <p:spPr>
          <a:xfrm>
            <a:off x="895350" y="1828800"/>
            <a:ext cx="58293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Insecure Record Management</a:t>
            </a:r>
            <a:endParaRPr lang="en-US" sz="1350" dirty="0"/>
          </a:p>
        </p:txBody>
      </p:sp>
      <p:sp>
        <p:nvSpPr>
          <p:cNvPr id="22" name="Text 3"/>
          <p:cNvSpPr/>
          <p:nvPr/>
        </p:nvSpPr>
        <p:spPr>
          <a:xfrm>
            <a:off x="895350" y="2095500"/>
            <a:ext cx="485775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Centralized systems create single points of failure and vulnerability to data breaches</a:t>
            </a:r>
            <a:endParaRPr lang="en-US" sz="1200" dirty="0"/>
          </a:p>
        </p:txBody>
      </p:sp>
      <p:sp>
        <p:nvSpPr>
          <p:cNvPr id="23" name="Text 4"/>
          <p:cNvSpPr/>
          <p:nvPr/>
        </p:nvSpPr>
        <p:spPr>
          <a:xfrm>
            <a:off x="1009650" y="3086100"/>
            <a:ext cx="474345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Limited Access Control</a:t>
            </a:r>
            <a:endParaRPr lang="en-US" sz="1350" dirty="0"/>
          </a:p>
        </p:txBody>
      </p:sp>
      <p:sp>
        <p:nvSpPr>
          <p:cNvPr id="24" name="Text 5"/>
          <p:cNvSpPr/>
          <p:nvPr/>
        </p:nvSpPr>
        <p:spPr>
          <a:xfrm>
            <a:off x="1009650" y="3352800"/>
            <a:ext cx="474345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Complex permission systems with insufficient granularity for medical data sharing</a:t>
            </a:r>
            <a:endParaRPr lang="en-US" sz="1200" dirty="0"/>
          </a:p>
        </p:txBody>
      </p:sp>
      <p:sp>
        <p:nvSpPr>
          <p:cNvPr id="25" name="Text 6"/>
          <p:cNvSpPr/>
          <p:nvPr/>
        </p:nvSpPr>
        <p:spPr>
          <a:xfrm>
            <a:off x="952500" y="4343400"/>
            <a:ext cx="48006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Immutability Issues</a:t>
            </a:r>
            <a:endParaRPr lang="en-US" sz="1350" dirty="0"/>
          </a:p>
        </p:txBody>
      </p:sp>
      <p:sp>
        <p:nvSpPr>
          <p:cNvPr id="26" name="Text 7"/>
          <p:cNvSpPr/>
          <p:nvPr/>
        </p:nvSpPr>
        <p:spPr>
          <a:xfrm>
            <a:off x="952500" y="4610100"/>
            <a:ext cx="48006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Existing systems cannot guarantee permanent, unalterable record keeping</a:t>
            </a:r>
            <a:endParaRPr lang="en-US" sz="1200" dirty="0"/>
          </a:p>
        </p:txBody>
      </p:sp>
      <p:sp>
        <p:nvSpPr>
          <p:cNvPr id="27" name="Text 8"/>
          <p:cNvSpPr/>
          <p:nvPr/>
        </p:nvSpPr>
        <p:spPr>
          <a:xfrm>
            <a:off x="6534150" y="1181100"/>
            <a:ext cx="667512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6A34A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Blockchain-Based Solution</a:t>
            </a:r>
            <a:endParaRPr lang="en-US" sz="1800" dirty="0"/>
          </a:p>
        </p:txBody>
      </p:sp>
      <p:sp>
        <p:nvSpPr>
          <p:cNvPr id="28" name="Text 9"/>
          <p:cNvSpPr/>
          <p:nvPr/>
        </p:nvSpPr>
        <p:spPr>
          <a:xfrm>
            <a:off x="6743700" y="1866900"/>
            <a:ext cx="51054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Immutable Record Storage</a:t>
            </a:r>
            <a:endParaRPr lang="en-US" sz="1350" dirty="0"/>
          </a:p>
        </p:txBody>
      </p:sp>
      <p:sp>
        <p:nvSpPr>
          <p:cNvPr id="29" name="Text 10"/>
          <p:cNvSpPr/>
          <p:nvPr/>
        </p:nvSpPr>
        <p:spPr>
          <a:xfrm>
            <a:off x="6477000" y="2209800"/>
            <a:ext cx="51054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Blockchain provides permanent, tamper-proof storage for medical records using hash functions</a:t>
            </a:r>
            <a:endParaRPr lang="en-US" sz="1200" dirty="0"/>
          </a:p>
        </p:txBody>
      </p:sp>
      <p:sp>
        <p:nvSpPr>
          <p:cNvPr id="30" name="Text 11"/>
          <p:cNvSpPr/>
          <p:nvPr/>
        </p:nvSpPr>
        <p:spPr>
          <a:xfrm>
            <a:off x="6772275" y="3314700"/>
            <a:ext cx="612648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Role-Based Access Control</a:t>
            </a:r>
            <a:endParaRPr lang="en-US" sz="1350" dirty="0"/>
          </a:p>
        </p:txBody>
      </p:sp>
      <p:sp>
        <p:nvSpPr>
          <p:cNvPr id="31" name="Text 12"/>
          <p:cNvSpPr/>
          <p:nvPr/>
        </p:nvSpPr>
        <p:spPr>
          <a:xfrm>
            <a:off x="6477000" y="3657600"/>
            <a:ext cx="51054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Smart contract system with defined roles (Doctor, Patient, Auditor) and granular permission management</a:t>
            </a:r>
            <a:endParaRPr lang="en-US" sz="1200" dirty="0"/>
          </a:p>
        </p:txBody>
      </p:sp>
      <p:sp>
        <p:nvSpPr>
          <p:cNvPr id="32" name="Text 13"/>
          <p:cNvSpPr/>
          <p:nvPr/>
        </p:nvSpPr>
        <p:spPr>
          <a:xfrm>
            <a:off x="6572250" y="4229100"/>
            <a:ext cx="687765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200"/>
              </a:lnSpc>
              <a:buNone/>
            </a:pPr>
            <a:r>
              <a:rPr lang="en-US" sz="900" dirty="0">
                <a:solidFill>
                  <a:srgbClr val="1E40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Doctor</a:t>
            </a:r>
            <a:endParaRPr lang="en-US" sz="900" dirty="0"/>
          </a:p>
        </p:txBody>
      </p:sp>
      <p:sp>
        <p:nvSpPr>
          <p:cNvPr id="33" name="Text 14"/>
          <p:cNvSpPr/>
          <p:nvPr/>
        </p:nvSpPr>
        <p:spPr>
          <a:xfrm>
            <a:off x="7221587" y="4229100"/>
            <a:ext cx="706338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200"/>
              </a:lnSpc>
              <a:buNone/>
            </a:pPr>
            <a:r>
              <a:rPr lang="en-US" sz="900" dirty="0">
                <a:solidFill>
                  <a:srgbClr val="166534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Patient</a:t>
            </a:r>
            <a:endParaRPr lang="en-US" sz="900" dirty="0"/>
          </a:p>
        </p:txBody>
      </p:sp>
      <p:sp>
        <p:nvSpPr>
          <p:cNvPr id="34" name="Text 15"/>
          <p:cNvSpPr/>
          <p:nvPr/>
        </p:nvSpPr>
        <p:spPr>
          <a:xfrm>
            <a:off x="7886402" y="4229100"/>
            <a:ext cx="728663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200"/>
              </a:lnSpc>
              <a:buNone/>
            </a:pPr>
            <a:r>
              <a:rPr lang="en-US" sz="900" dirty="0">
                <a:solidFill>
                  <a:srgbClr val="6B21A8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Auditor</a:t>
            </a:r>
            <a:endParaRPr lang="en-US" sz="900" dirty="0"/>
          </a:p>
        </p:txBody>
      </p:sp>
      <p:sp>
        <p:nvSpPr>
          <p:cNvPr id="35" name="Text 16"/>
          <p:cNvSpPr/>
          <p:nvPr/>
        </p:nvSpPr>
        <p:spPr>
          <a:xfrm>
            <a:off x="381000" y="6286500"/>
            <a:ext cx="441073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Healthcare Authentication &amp; Trusted Recording System</a:t>
            </a:r>
            <a:endParaRPr lang="en-US" sz="1050" dirty="0"/>
          </a:p>
        </p:txBody>
      </p:sp>
      <p:sp>
        <p:nvSpPr>
          <p:cNvPr id="36" name="Text 17"/>
          <p:cNvSpPr/>
          <p:nvPr/>
        </p:nvSpPr>
        <p:spPr>
          <a:xfrm>
            <a:off x="10977860" y="6286500"/>
            <a:ext cx="999768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Page 2 of 10</a:t>
            </a:r>
            <a:endParaRPr lang="en-US" sz="10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838200"/>
            <a:ext cx="914400" cy="381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1866900"/>
            <a:ext cx="11430000" cy="6096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000" y="2705100"/>
            <a:ext cx="2743200" cy="33528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66850" y="2895600"/>
            <a:ext cx="571500" cy="5715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90675" y="3009900"/>
            <a:ext cx="323850" cy="3429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1500" y="4000500"/>
            <a:ext cx="133350" cy="13335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1500" y="4229100"/>
            <a:ext cx="133350" cy="13335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1500" y="4457700"/>
            <a:ext cx="133350" cy="13335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76600" y="2705100"/>
            <a:ext cx="2743200" cy="33528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362450" y="2895600"/>
            <a:ext cx="571500" cy="5715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24375" y="3009900"/>
            <a:ext cx="247650" cy="3429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67100" y="4000500"/>
            <a:ext cx="133350" cy="13335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67100" y="4229100"/>
            <a:ext cx="133350" cy="13335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67100" y="4648200"/>
            <a:ext cx="133350" cy="13335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172200" y="2705100"/>
            <a:ext cx="2743200" cy="33528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258050" y="2895600"/>
            <a:ext cx="571500" cy="5715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419975" y="3009900"/>
            <a:ext cx="247650" cy="3429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62700" y="4000500"/>
            <a:ext cx="133350" cy="13335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62700" y="4229100"/>
            <a:ext cx="133350" cy="13335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62700" y="4457700"/>
            <a:ext cx="133350" cy="133350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067800" y="2705100"/>
            <a:ext cx="2743200" cy="3352800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153650" y="2895600"/>
            <a:ext cx="571500" cy="571500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296525" y="3009900"/>
            <a:ext cx="285750" cy="342900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58300" y="4000500"/>
            <a:ext cx="133350" cy="133350"/>
          </a:xfrm>
          <a:prstGeom prst="rect">
            <a:avLst/>
          </a:prstGeom>
        </p:spPr>
      </p:pic>
      <p:pic>
        <p:nvPicPr>
          <p:cNvPr id="27" name="Image 25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58300" y="4229100"/>
            <a:ext cx="133350" cy="133350"/>
          </a:xfrm>
          <a:prstGeom prst="rect">
            <a:avLst/>
          </a:prstGeom>
        </p:spPr>
      </p:pic>
      <p:pic>
        <p:nvPicPr>
          <p:cNvPr id="28" name="Image 2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58300" y="4457700"/>
            <a:ext cx="133350" cy="133350"/>
          </a:xfrm>
          <a:prstGeom prst="rect">
            <a:avLst/>
          </a:prstGeom>
        </p:spPr>
      </p:pic>
      <p:sp>
        <p:nvSpPr>
          <p:cNvPr id="29" name="Text 0"/>
          <p:cNvSpPr/>
          <p:nvPr/>
        </p:nvSpPr>
        <p:spPr>
          <a:xfrm>
            <a:off x="381000" y="381000"/>
            <a:ext cx="137160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6B21A8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System Architecture &amp; Role-Based Access</a:t>
            </a:r>
            <a:endParaRPr lang="en-US" sz="2700" dirty="0"/>
          </a:p>
        </p:txBody>
      </p:sp>
      <p:sp>
        <p:nvSpPr>
          <p:cNvPr id="30" name="Text 1"/>
          <p:cNvSpPr/>
          <p:nvPr/>
        </p:nvSpPr>
        <p:spPr>
          <a:xfrm>
            <a:off x="381000" y="1104900"/>
            <a:ext cx="11430000" cy="533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The Healthcare Authentication &amp; Trusted Recording System implements a role-based access control mechanism to ensure secure data management and privacy protection.</a:t>
            </a:r>
            <a:endParaRPr lang="en-US" sz="1350" dirty="0"/>
          </a:p>
        </p:txBody>
      </p:sp>
      <p:sp>
        <p:nvSpPr>
          <p:cNvPr id="31" name="Text 2"/>
          <p:cNvSpPr/>
          <p:nvPr/>
        </p:nvSpPr>
        <p:spPr>
          <a:xfrm>
            <a:off x="571500" y="3619500"/>
            <a:ext cx="23622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Admin</a:t>
            </a:r>
            <a:endParaRPr lang="en-US" sz="1500" dirty="0"/>
          </a:p>
        </p:txBody>
      </p:sp>
      <p:sp>
        <p:nvSpPr>
          <p:cNvPr id="32" name="Text 3"/>
          <p:cNvSpPr/>
          <p:nvPr/>
        </p:nvSpPr>
        <p:spPr>
          <a:xfrm>
            <a:off x="781050" y="3962400"/>
            <a:ext cx="1803797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Register/remove users</a:t>
            </a:r>
            <a:endParaRPr lang="en-US" sz="1050" dirty="0"/>
          </a:p>
        </p:txBody>
      </p:sp>
      <p:sp>
        <p:nvSpPr>
          <p:cNvPr id="33" name="Text 4"/>
          <p:cNvSpPr/>
          <p:nvPr/>
        </p:nvSpPr>
        <p:spPr>
          <a:xfrm>
            <a:off x="781050" y="4191000"/>
            <a:ext cx="1794331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Change system admin</a:t>
            </a:r>
            <a:endParaRPr lang="en-US" sz="1050" dirty="0"/>
          </a:p>
        </p:txBody>
      </p:sp>
      <p:sp>
        <p:nvSpPr>
          <p:cNvPr id="34" name="Text 5"/>
          <p:cNvSpPr/>
          <p:nvPr/>
        </p:nvSpPr>
        <p:spPr>
          <a:xfrm>
            <a:off x="781050" y="4419600"/>
            <a:ext cx="1508581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Full system control</a:t>
            </a:r>
            <a:endParaRPr lang="en-US" sz="1050" dirty="0"/>
          </a:p>
        </p:txBody>
      </p:sp>
      <p:sp>
        <p:nvSpPr>
          <p:cNvPr id="35" name="Text 6"/>
          <p:cNvSpPr/>
          <p:nvPr/>
        </p:nvSpPr>
        <p:spPr>
          <a:xfrm>
            <a:off x="3467100" y="3619500"/>
            <a:ext cx="23622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Doctor</a:t>
            </a:r>
            <a:endParaRPr lang="en-US" sz="1500" dirty="0"/>
          </a:p>
        </p:txBody>
      </p:sp>
      <p:sp>
        <p:nvSpPr>
          <p:cNvPr id="36" name="Text 7"/>
          <p:cNvSpPr/>
          <p:nvPr/>
        </p:nvSpPr>
        <p:spPr>
          <a:xfrm>
            <a:off x="3676650" y="3962400"/>
            <a:ext cx="163699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Add medical records</a:t>
            </a:r>
            <a:endParaRPr lang="en-US" sz="1050" dirty="0"/>
          </a:p>
        </p:txBody>
      </p:sp>
      <p:sp>
        <p:nvSpPr>
          <p:cNvPr id="37" name="Text 8"/>
          <p:cNvSpPr/>
          <p:nvPr/>
        </p:nvSpPr>
        <p:spPr>
          <a:xfrm>
            <a:off x="3676650" y="4191000"/>
            <a:ext cx="215265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Access patient records with permission</a:t>
            </a:r>
            <a:endParaRPr lang="en-US" sz="1050" dirty="0"/>
          </a:p>
        </p:txBody>
      </p:sp>
      <p:sp>
        <p:nvSpPr>
          <p:cNvPr id="38" name="Text 9"/>
          <p:cNvSpPr/>
          <p:nvPr/>
        </p:nvSpPr>
        <p:spPr>
          <a:xfrm>
            <a:off x="3676650" y="4610100"/>
            <a:ext cx="160145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View patient history</a:t>
            </a:r>
            <a:endParaRPr lang="en-US" sz="1050" dirty="0"/>
          </a:p>
        </p:txBody>
      </p:sp>
      <p:sp>
        <p:nvSpPr>
          <p:cNvPr id="39" name="Text 10"/>
          <p:cNvSpPr/>
          <p:nvPr/>
        </p:nvSpPr>
        <p:spPr>
          <a:xfrm>
            <a:off x="6362700" y="3619500"/>
            <a:ext cx="23622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Patient</a:t>
            </a:r>
            <a:endParaRPr lang="en-US" sz="1500" dirty="0"/>
          </a:p>
        </p:txBody>
      </p:sp>
      <p:sp>
        <p:nvSpPr>
          <p:cNvPr id="40" name="Text 11"/>
          <p:cNvSpPr/>
          <p:nvPr/>
        </p:nvSpPr>
        <p:spPr>
          <a:xfrm>
            <a:off x="6572250" y="3962400"/>
            <a:ext cx="1901845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Grant access to doctors</a:t>
            </a:r>
            <a:endParaRPr lang="en-US" sz="1050" dirty="0"/>
          </a:p>
        </p:txBody>
      </p:sp>
      <p:sp>
        <p:nvSpPr>
          <p:cNvPr id="41" name="Text 12"/>
          <p:cNvSpPr/>
          <p:nvPr/>
        </p:nvSpPr>
        <p:spPr>
          <a:xfrm>
            <a:off x="6572250" y="4191000"/>
            <a:ext cx="2030254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Revoke access to doctors</a:t>
            </a:r>
            <a:endParaRPr lang="en-US" sz="1050" dirty="0"/>
          </a:p>
        </p:txBody>
      </p:sp>
      <p:sp>
        <p:nvSpPr>
          <p:cNvPr id="42" name="Text 13"/>
          <p:cNvSpPr/>
          <p:nvPr/>
        </p:nvSpPr>
        <p:spPr>
          <a:xfrm>
            <a:off x="6572250" y="4419600"/>
            <a:ext cx="1406247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View own records</a:t>
            </a:r>
            <a:endParaRPr lang="en-US" sz="1050" dirty="0"/>
          </a:p>
        </p:txBody>
      </p:sp>
      <p:sp>
        <p:nvSpPr>
          <p:cNvPr id="43" name="Text 14"/>
          <p:cNvSpPr/>
          <p:nvPr/>
        </p:nvSpPr>
        <p:spPr>
          <a:xfrm>
            <a:off x="9258300" y="3619500"/>
            <a:ext cx="23622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Auditor</a:t>
            </a:r>
            <a:endParaRPr lang="en-US" sz="1500" dirty="0"/>
          </a:p>
        </p:txBody>
      </p:sp>
      <p:sp>
        <p:nvSpPr>
          <p:cNvPr id="44" name="Text 15"/>
          <p:cNvSpPr/>
          <p:nvPr/>
        </p:nvSpPr>
        <p:spPr>
          <a:xfrm>
            <a:off x="9467850" y="3962400"/>
            <a:ext cx="1898094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Review medical records</a:t>
            </a:r>
            <a:endParaRPr lang="en-US" sz="1050" dirty="0"/>
          </a:p>
        </p:txBody>
      </p:sp>
      <p:sp>
        <p:nvSpPr>
          <p:cNvPr id="45" name="Text 16"/>
          <p:cNvSpPr/>
          <p:nvPr/>
        </p:nvSpPr>
        <p:spPr>
          <a:xfrm>
            <a:off x="9467850" y="4191000"/>
            <a:ext cx="159252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Verify data integrity</a:t>
            </a:r>
            <a:endParaRPr lang="en-US" sz="1050" dirty="0"/>
          </a:p>
        </p:txBody>
      </p:sp>
      <p:sp>
        <p:nvSpPr>
          <p:cNvPr id="46" name="Text 17"/>
          <p:cNvSpPr/>
          <p:nvPr/>
        </p:nvSpPr>
        <p:spPr>
          <a:xfrm>
            <a:off x="9467850" y="4419600"/>
            <a:ext cx="1521262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System monitoring</a:t>
            </a:r>
            <a:endParaRPr lang="en-US" sz="1050" dirty="0"/>
          </a:p>
        </p:txBody>
      </p:sp>
      <p:sp>
        <p:nvSpPr>
          <p:cNvPr id="47" name="Text 18"/>
          <p:cNvSpPr/>
          <p:nvPr/>
        </p:nvSpPr>
        <p:spPr>
          <a:xfrm>
            <a:off x="381000" y="6286500"/>
            <a:ext cx="441073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Healthcare Authentication &amp; Trusted Recording System</a:t>
            </a:r>
            <a:endParaRPr lang="en-US" sz="1050" dirty="0"/>
          </a:p>
        </p:txBody>
      </p:sp>
      <p:sp>
        <p:nvSpPr>
          <p:cNvPr id="48" name="Text 19"/>
          <p:cNvSpPr/>
          <p:nvPr/>
        </p:nvSpPr>
        <p:spPr>
          <a:xfrm>
            <a:off x="10977860" y="6286500"/>
            <a:ext cx="999768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Page 3 of 10</a:t>
            </a:r>
            <a:endParaRPr lang="en-US" sz="10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838200"/>
            <a:ext cx="914400" cy="381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1143000"/>
            <a:ext cx="228600" cy="2286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000" y="1562100"/>
            <a:ext cx="5562600" cy="14097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1000" y="3124200"/>
            <a:ext cx="5562600" cy="12954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1500" y="3362325"/>
            <a:ext cx="190500" cy="17145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1500" y="3733800"/>
            <a:ext cx="152400" cy="1524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1500" y="4038600"/>
            <a:ext cx="152400" cy="1524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48400" y="1143000"/>
            <a:ext cx="171450" cy="2286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48400" y="1562100"/>
            <a:ext cx="5562600" cy="19812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48400" y="3706851"/>
            <a:ext cx="5562600" cy="12954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38900" y="3933825"/>
            <a:ext cx="190500" cy="17145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38900" y="4305300"/>
            <a:ext cx="152400" cy="1524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38900" y="4610100"/>
            <a:ext cx="152400" cy="152400"/>
          </a:xfrm>
          <a:prstGeom prst="rect">
            <a:avLst/>
          </a:prstGeom>
        </p:spPr>
      </p:pic>
      <p:sp>
        <p:nvSpPr>
          <p:cNvPr id="16" name="Text 0"/>
          <p:cNvSpPr/>
          <p:nvPr/>
        </p:nvSpPr>
        <p:spPr>
          <a:xfrm>
            <a:off x="381000" y="381000"/>
            <a:ext cx="114300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1E40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Core Data Structures</a:t>
            </a:r>
            <a:endParaRPr lang="en-US" sz="2700" dirty="0"/>
          </a:p>
        </p:txBody>
      </p:sp>
      <p:sp>
        <p:nvSpPr>
          <p:cNvPr id="17" name="Text 1"/>
          <p:cNvSpPr/>
          <p:nvPr/>
        </p:nvSpPr>
        <p:spPr>
          <a:xfrm>
            <a:off x="723900" y="1104900"/>
            <a:ext cx="556260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9333EA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Person Struct</a:t>
            </a:r>
            <a:endParaRPr lang="en-US" sz="1800" dirty="0"/>
          </a:p>
        </p:txBody>
      </p:sp>
      <p:sp>
        <p:nvSpPr>
          <p:cNvPr id="18" name="Text 2"/>
          <p:cNvSpPr/>
          <p:nvPr/>
        </p:nvSpPr>
        <p:spPr>
          <a:xfrm>
            <a:off x="609600" y="1562100"/>
            <a:ext cx="5562600" cy="1409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i="1" dirty="0">
                <a:solidFill>
                  <a:srgbClr val="9CA3AF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// User profile with role and existence status</a:t>
            </a:r>
            <a:r>
              <a:rPr lang="en-US" sz="1050" dirty="0">
                <a:solidFill>
                  <a:srgbClr val="E5E7EB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
</a:t>
            </a:r>
            <a:r>
              <a:rPr lang="en-US" sz="1050" dirty="0">
                <a:solidFill>
                  <a:srgbClr val="F472B6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struct</a:t>
            </a:r>
            <a:r>
              <a:rPr lang="en-US" sz="1050" dirty="0">
                <a:solidFill>
                  <a:srgbClr val="E5E7EB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 </a:t>
            </a:r>
            <a:r>
              <a:rPr lang="en-US" sz="1050" dirty="0">
                <a:solidFill>
                  <a:srgbClr val="60A5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Person</a:t>
            </a:r>
            <a:r>
              <a:rPr lang="en-US" sz="1050" dirty="0">
                <a:solidFill>
                  <a:srgbClr val="E5E7EB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 {
  </a:t>
            </a:r>
            <a:r>
              <a:rPr lang="en-US" sz="1050" dirty="0">
                <a:solidFill>
                  <a:srgbClr val="FBBF24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Role role</a:t>
            </a:r>
            <a:r>
              <a:rPr lang="en-US" sz="1050" dirty="0">
                <a:solidFill>
                  <a:srgbClr val="E5E7EB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; </a:t>
            </a:r>
            <a:r>
              <a:rPr lang="en-US" sz="1050" i="1" dirty="0">
                <a:solidFill>
                  <a:srgbClr val="9CA3AF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// User's role (None, Doctor, Patient, Auditor)</a:t>
            </a:r>
            <a:r>
              <a:rPr lang="en-US" sz="1050" dirty="0">
                <a:solidFill>
                  <a:srgbClr val="E5E7EB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
  </a:t>
            </a:r>
            <a:r>
              <a:rPr lang="en-US" sz="1050" dirty="0">
                <a:solidFill>
                  <a:srgbClr val="FBBF24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bool exists</a:t>
            </a:r>
            <a:r>
              <a:rPr lang="en-US" sz="1050" dirty="0">
                <a:solidFill>
                  <a:srgbClr val="E5E7EB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; </a:t>
            </a:r>
            <a:r>
              <a:rPr lang="en-US" sz="1050" i="1" dirty="0">
                <a:solidFill>
                  <a:srgbClr val="9CA3AF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// Tracks if account is registered</a:t>
            </a:r>
            <a:r>
              <a:rPr lang="en-US" sz="1050" dirty="0">
                <a:solidFill>
                  <a:srgbClr val="E5E7EB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
}</a:t>
            </a:r>
            <a:endParaRPr lang="en-US" sz="1050" dirty="0"/>
          </a:p>
        </p:txBody>
      </p:sp>
      <p:sp>
        <p:nvSpPr>
          <p:cNvPr id="19" name="Text 3"/>
          <p:cNvSpPr/>
          <p:nvPr/>
        </p:nvSpPr>
        <p:spPr>
          <a:xfrm>
            <a:off x="838200" y="3314700"/>
            <a:ext cx="51816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Key Features</a:t>
            </a:r>
            <a:endParaRPr lang="en-US" sz="1350" dirty="0"/>
          </a:p>
        </p:txBody>
      </p:sp>
      <p:sp>
        <p:nvSpPr>
          <p:cNvPr id="20" name="Text 4"/>
          <p:cNvSpPr/>
          <p:nvPr/>
        </p:nvSpPr>
        <p:spPr>
          <a:xfrm>
            <a:off x="800100" y="3695700"/>
            <a:ext cx="2378512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Role-based access control</a:t>
            </a:r>
            <a:endParaRPr lang="en-US" sz="1200" dirty="0"/>
          </a:p>
        </p:txBody>
      </p:sp>
      <p:sp>
        <p:nvSpPr>
          <p:cNvPr id="21" name="Text 5"/>
          <p:cNvSpPr/>
          <p:nvPr/>
        </p:nvSpPr>
        <p:spPr>
          <a:xfrm>
            <a:off x="800100" y="4000500"/>
            <a:ext cx="1696998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Account validation</a:t>
            </a:r>
            <a:endParaRPr lang="en-US" sz="1200" dirty="0"/>
          </a:p>
        </p:txBody>
      </p:sp>
      <p:sp>
        <p:nvSpPr>
          <p:cNvPr id="22" name="Text 6"/>
          <p:cNvSpPr/>
          <p:nvPr/>
        </p:nvSpPr>
        <p:spPr>
          <a:xfrm>
            <a:off x="6534150" y="1104900"/>
            <a:ext cx="556260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6A34A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Record Struct</a:t>
            </a:r>
            <a:endParaRPr lang="en-US" sz="1800" dirty="0"/>
          </a:p>
        </p:txBody>
      </p:sp>
      <p:sp>
        <p:nvSpPr>
          <p:cNvPr id="23" name="Text 7"/>
          <p:cNvSpPr/>
          <p:nvPr/>
        </p:nvSpPr>
        <p:spPr>
          <a:xfrm>
            <a:off x="6477000" y="1562100"/>
            <a:ext cx="5562600" cy="1981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i="1" dirty="0">
                <a:solidFill>
                  <a:srgbClr val="9CA3AF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// Medical record storage with hash reference</a:t>
            </a:r>
            <a:r>
              <a:rPr lang="en-US" sz="1050" dirty="0">
                <a:solidFill>
                  <a:srgbClr val="E5E7EB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
</a:t>
            </a:r>
            <a:r>
              <a:rPr lang="en-US" sz="1050" dirty="0">
                <a:solidFill>
                  <a:srgbClr val="F472B6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struct</a:t>
            </a:r>
            <a:r>
              <a:rPr lang="en-US" sz="1050" dirty="0">
                <a:solidFill>
                  <a:srgbClr val="E5E7EB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 </a:t>
            </a:r>
            <a:r>
              <a:rPr lang="en-US" sz="1050" dirty="0">
                <a:solidFill>
                  <a:srgbClr val="60A5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Record</a:t>
            </a:r>
            <a:r>
              <a:rPr lang="en-US" sz="1050" dirty="0">
                <a:solidFill>
                  <a:srgbClr val="E5E7EB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 {
  </a:t>
            </a:r>
            <a:r>
              <a:rPr lang="en-US" sz="1050" dirty="0">
                <a:solidFill>
                  <a:srgbClr val="FBBF24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uint256 id</a:t>
            </a:r>
            <a:r>
              <a:rPr lang="en-US" sz="1050" dirty="0">
                <a:solidFill>
                  <a:srgbClr val="E5E7EB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; </a:t>
            </a:r>
            <a:r>
              <a:rPr lang="en-US" sz="1050" i="1" dirty="0">
                <a:solidFill>
                  <a:srgbClr val="9CA3AF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// Unique record identifier</a:t>
            </a:r>
            <a:r>
              <a:rPr lang="en-US" sz="1050" dirty="0">
                <a:solidFill>
                  <a:srgbClr val="E5E7EB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
  </a:t>
            </a:r>
            <a:r>
              <a:rPr lang="en-US" sz="1050" dirty="0">
                <a:solidFill>
                  <a:srgbClr val="FBBF24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address patient</a:t>
            </a:r>
            <a:r>
              <a:rPr lang="en-US" sz="1050" dirty="0">
                <a:solidFill>
                  <a:srgbClr val="E5E7EB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; </a:t>
            </a:r>
            <a:r>
              <a:rPr lang="en-US" sz="1050" i="1" dirty="0">
                <a:solidFill>
                  <a:srgbClr val="9CA3AF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// Patient address</a:t>
            </a:r>
            <a:r>
              <a:rPr lang="en-US" sz="1050" dirty="0">
                <a:solidFill>
                  <a:srgbClr val="E5E7EB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
  </a:t>
            </a:r>
            <a:r>
              <a:rPr lang="en-US" sz="1050" dirty="0">
                <a:solidFill>
                  <a:srgbClr val="FBBF24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address doctor</a:t>
            </a:r>
            <a:r>
              <a:rPr lang="en-US" sz="1050" dirty="0">
                <a:solidFill>
                  <a:srgbClr val="E5E7EB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; </a:t>
            </a:r>
            <a:r>
              <a:rPr lang="en-US" sz="1050" i="1" dirty="0">
                <a:solidFill>
                  <a:srgbClr val="9CA3AF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// Doctor address</a:t>
            </a:r>
            <a:r>
              <a:rPr lang="en-US" sz="1050" dirty="0">
                <a:solidFill>
                  <a:srgbClr val="E5E7EB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
  </a:t>
            </a:r>
            <a:r>
              <a:rPr lang="en-US" sz="1050" dirty="0">
                <a:solidFill>
                  <a:srgbClr val="FBBF24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string recordHash</a:t>
            </a:r>
            <a:r>
              <a:rPr lang="en-US" sz="1050" dirty="0">
                <a:solidFill>
                  <a:srgbClr val="E5E7EB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; </a:t>
            </a:r>
            <a:r>
              <a:rPr lang="en-US" sz="1050" i="1" dirty="0">
                <a:solidFill>
                  <a:srgbClr val="9CA3AF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// Data integrity reference</a:t>
            </a:r>
            <a:r>
              <a:rPr lang="en-US" sz="1050" dirty="0">
                <a:solidFill>
                  <a:srgbClr val="E5E7EB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
  </a:t>
            </a:r>
            <a:r>
              <a:rPr lang="en-US" sz="1050" dirty="0">
                <a:solidFill>
                  <a:srgbClr val="FBBF24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uint256 timestamp</a:t>
            </a:r>
            <a:r>
              <a:rPr lang="en-US" sz="1050" dirty="0">
                <a:solidFill>
                  <a:srgbClr val="E5E7EB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; </a:t>
            </a:r>
            <a:r>
              <a:rPr lang="en-US" sz="1050" i="1" dirty="0">
                <a:solidFill>
                  <a:srgbClr val="9CA3AF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// Recording time</a:t>
            </a:r>
            <a:r>
              <a:rPr lang="en-US" sz="1050" dirty="0">
                <a:solidFill>
                  <a:srgbClr val="E5E7EB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
}</a:t>
            </a:r>
            <a:endParaRPr lang="en-US" sz="1050" dirty="0"/>
          </a:p>
        </p:txBody>
      </p:sp>
      <p:sp>
        <p:nvSpPr>
          <p:cNvPr id="24" name="Text 8"/>
          <p:cNvSpPr/>
          <p:nvPr/>
        </p:nvSpPr>
        <p:spPr>
          <a:xfrm>
            <a:off x="6705600" y="3886200"/>
            <a:ext cx="51816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Key Features</a:t>
            </a:r>
            <a:endParaRPr lang="en-US" sz="1350" dirty="0"/>
          </a:p>
        </p:txBody>
      </p:sp>
      <p:sp>
        <p:nvSpPr>
          <p:cNvPr id="25" name="Text 9"/>
          <p:cNvSpPr/>
          <p:nvPr/>
        </p:nvSpPr>
        <p:spPr>
          <a:xfrm>
            <a:off x="6667500" y="4267200"/>
            <a:ext cx="2384584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Immutable record storage</a:t>
            </a:r>
            <a:endParaRPr lang="en-US" sz="1200" dirty="0"/>
          </a:p>
        </p:txBody>
      </p:sp>
      <p:sp>
        <p:nvSpPr>
          <p:cNvPr id="26" name="Text 10"/>
          <p:cNvSpPr/>
          <p:nvPr/>
        </p:nvSpPr>
        <p:spPr>
          <a:xfrm>
            <a:off x="6667500" y="4572000"/>
            <a:ext cx="1941493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Timestamped entries</a:t>
            </a:r>
            <a:endParaRPr lang="en-US" sz="1200" dirty="0"/>
          </a:p>
        </p:txBody>
      </p:sp>
      <p:sp>
        <p:nvSpPr>
          <p:cNvPr id="27" name="Text 11"/>
          <p:cNvSpPr/>
          <p:nvPr/>
        </p:nvSpPr>
        <p:spPr>
          <a:xfrm>
            <a:off x="381000" y="6286500"/>
            <a:ext cx="441073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Healthcare Authentication &amp; Trusted Recording System</a:t>
            </a:r>
            <a:endParaRPr lang="en-US" sz="1050" dirty="0"/>
          </a:p>
        </p:txBody>
      </p:sp>
      <p:sp>
        <p:nvSpPr>
          <p:cNvPr id="28" name="Text 12"/>
          <p:cNvSpPr/>
          <p:nvPr/>
        </p:nvSpPr>
        <p:spPr>
          <a:xfrm>
            <a:off x="10977860" y="6286500"/>
            <a:ext cx="999768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Page 4 of 10</a:t>
            </a:r>
            <a:endParaRPr lang="en-US" sz="10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838200"/>
            <a:ext cx="914400" cy="381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1066800"/>
            <a:ext cx="228600" cy="2286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000" y="1447800"/>
            <a:ext cx="5600700" cy="45720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38746" y="1600200"/>
            <a:ext cx="457200" cy="4572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81621" y="1695450"/>
            <a:ext cx="171450" cy="2667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86696" y="1600200"/>
            <a:ext cx="457200" cy="4572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429571" y="1695450"/>
            <a:ext cx="171450" cy="2667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3400" y="3105150"/>
            <a:ext cx="5295900" cy="4572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33400" y="3638550"/>
            <a:ext cx="5295900" cy="4572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33400" y="4171950"/>
            <a:ext cx="5295900" cy="4572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33400" y="4705350"/>
            <a:ext cx="5295900" cy="4572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210300" y="1066800"/>
            <a:ext cx="285750" cy="2286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210300" y="1447800"/>
            <a:ext cx="5600700" cy="17145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210300" y="3276600"/>
            <a:ext cx="5600700" cy="28575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362700" y="3467100"/>
            <a:ext cx="171450" cy="1905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362700" y="3771900"/>
            <a:ext cx="2609850" cy="8001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438900" y="3867150"/>
            <a:ext cx="190500" cy="1524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048750" y="3771900"/>
            <a:ext cx="2609850" cy="80010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124950" y="3867150"/>
            <a:ext cx="152400" cy="15240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362700" y="4648200"/>
            <a:ext cx="5295900" cy="609600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438900" y="4743450"/>
            <a:ext cx="152400" cy="152400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438900" y="4953000"/>
            <a:ext cx="5143500" cy="228600"/>
          </a:xfrm>
          <a:prstGeom prst="rect">
            <a:avLst/>
          </a:prstGeom>
        </p:spPr>
      </p:pic>
      <p:sp>
        <p:nvSpPr>
          <p:cNvPr id="25" name="Text 0"/>
          <p:cNvSpPr/>
          <p:nvPr/>
        </p:nvSpPr>
        <p:spPr>
          <a:xfrm>
            <a:off x="381000" y="381000"/>
            <a:ext cx="137160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Access Control &amp; Permission Management</a:t>
            </a:r>
            <a:endParaRPr lang="en-US" sz="2700" dirty="0"/>
          </a:p>
        </p:txBody>
      </p:sp>
      <p:sp>
        <p:nvSpPr>
          <p:cNvPr id="26" name="Text 1"/>
          <p:cNvSpPr/>
          <p:nvPr/>
        </p:nvSpPr>
        <p:spPr>
          <a:xfrm>
            <a:off x="723900" y="1028700"/>
            <a:ext cx="560070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4ADE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Access Control Flow</a:t>
            </a:r>
            <a:endParaRPr lang="en-US" sz="1800" dirty="0"/>
          </a:p>
        </p:txBody>
      </p:sp>
      <p:sp>
        <p:nvSpPr>
          <p:cNvPr id="27" name="Text 2"/>
          <p:cNvSpPr/>
          <p:nvPr/>
        </p:nvSpPr>
        <p:spPr>
          <a:xfrm>
            <a:off x="1541755" y="2095500"/>
            <a:ext cx="651331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05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Patient</a:t>
            </a:r>
            <a:endParaRPr lang="en-US" sz="1050" dirty="0"/>
          </a:p>
        </p:txBody>
      </p:sp>
      <p:sp>
        <p:nvSpPr>
          <p:cNvPr id="28" name="Text 3"/>
          <p:cNvSpPr/>
          <p:nvPr/>
        </p:nvSpPr>
        <p:spPr>
          <a:xfrm>
            <a:off x="4213815" y="2095500"/>
            <a:ext cx="603111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05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Doctor</a:t>
            </a:r>
            <a:endParaRPr lang="en-US" sz="1050" dirty="0"/>
          </a:p>
        </p:txBody>
      </p:sp>
      <p:sp>
        <p:nvSpPr>
          <p:cNvPr id="29" name="Text 4"/>
          <p:cNvSpPr/>
          <p:nvPr/>
        </p:nvSpPr>
        <p:spPr>
          <a:xfrm>
            <a:off x="647700" y="3143250"/>
            <a:ext cx="51816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FACC15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1. Patient Registration</a:t>
            </a:r>
            <a:endParaRPr lang="en-US" sz="1200" dirty="0"/>
          </a:p>
        </p:txBody>
      </p:sp>
      <p:sp>
        <p:nvSpPr>
          <p:cNvPr id="30" name="Text 5"/>
          <p:cNvSpPr/>
          <p:nvPr/>
        </p:nvSpPr>
        <p:spPr>
          <a:xfrm>
            <a:off x="647700" y="3371850"/>
            <a:ext cx="5181600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200"/>
              </a:lnSpc>
              <a:buNone/>
            </a:pPr>
            <a:r>
              <a:rPr lang="en-US" sz="90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Admin registers patients</a:t>
            </a:r>
            <a:endParaRPr lang="en-US" sz="900" dirty="0"/>
          </a:p>
        </p:txBody>
      </p:sp>
      <p:sp>
        <p:nvSpPr>
          <p:cNvPr id="31" name="Text 6"/>
          <p:cNvSpPr/>
          <p:nvPr/>
        </p:nvSpPr>
        <p:spPr>
          <a:xfrm>
            <a:off x="647700" y="3676650"/>
            <a:ext cx="51816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C084FC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2. Access Granting</a:t>
            </a:r>
            <a:endParaRPr lang="en-US" sz="1200" dirty="0"/>
          </a:p>
        </p:txBody>
      </p:sp>
      <p:sp>
        <p:nvSpPr>
          <p:cNvPr id="32" name="Text 7"/>
          <p:cNvSpPr/>
          <p:nvPr/>
        </p:nvSpPr>
        <p:spPr>
          <a:xfrm>
            <a:off x="647700" y="3905250"/>
            <a:ext cx="5181600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200"/>
              </a:lnSpc>
              <a:buNone/>
            </a:pPr>
            <a:r>
              <a:rPr lang="en-US" sz="90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Patient grants access</a:t>
            </a:r>
            <a:endParaRPr lang="en-US" sz="900" dirty="0"/>
          </a:p>
        </p:txBody>
      </p:sp>
      <p:sp>
        <p:nvSpPr>
          <p:cNvPr id="33" name="Text 8"/>
          <p:cNvSpPr/>
          <p:nvPr/>
        </p:nvSpPr>
        <p:spPr>
          <a:xfrm>
            <a:off x="647700" y="4210050"/>
            <a:ext cx="51816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F8717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3. Access Verification</a:t>
            </a:r>
            <a:endParaRPr lang="en-US" sz="1200" dirty="0"/>
          </a:p>
        </p:txBody>
      </p:sp>
      <p:sp>
        <p:nvSpPr>
          <p:cNvPr id="34" name="Text 9"/>
          <p:cNvSpPr/>
          <p:nvPr/>
        </p:nvSpPr>
        <p:spPr>
          <a:xfrm>
            <a:off x="647700" y="4438650"/>
            <a:ext cx="5181600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200"/>
              </a:lnSpc>
              <a:buNone/>
            </a:pPr>
            <a:r>
              <a:rPr lang="en-US" sz="90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Doctor access validated</a:t>
            </a:r>
            <a:endParaRPr lang="en-US" sz="900" dirty="0"/>
          </a:p>
        </p:txBody>
      </p:sp>
      <p:sp>
        <p:nvSpPr>
          <p:cNvPr id="35" name="Text 10"/>
          <p:cNvSpPr/>
          <p:nvPr/>
        </p:nvSpPr>
        <p:spPr>
          <a:xfrm>
            <a:off x="647700" y="4743450"/>
            <a:ext cx="51816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4ADE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4. Access Revocation</a:t>
            </a:r>
            <a:endParaRPr lang="en-US" sz="1200" dirty="0"/>
          </a:p>
        </p:txBody>
      </p:sp>
      <p:sp>
        <p:nvSpPr>
          <p:cNvPr id="36" name="Text 11"/>
          <p:cNvSpPr/>
          <p:nvPr/>
        </p:nvSpPr>
        <p:spPr>
          <a:xfrm>
            <a:off x="647700" y="4972050"/>
            <a:ext cx="5181600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200"/>
              </a:lnSpc>
              <a:buNone/>
            </a:pPr>
            <a:r>
              <a:rPr lang="en-US" sz="90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Patient can revoke access</a:t>
            </a:r>
            <a:endParaRPr lang="en-US" sz="900" dirty="0"/>
          </a:p>
        </p:txBody>
      </p:sp>
      <p:sp>
        <p:nvSpPr>
          <p:cNvPr id="37" name="Text 12"/>
          <p:cNvSpPr/>
          <p:nvPr/>
        </p:nvSpPr>
        <p:spPr>
          <a:xfrm>
            <a:off x="6610350" y="1028700"/>
            <a:ext cx="672084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60A5FA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Key Functions &amp; Security</a:t>
            </a:r>
            <a:endParaRPr lang="en-US" sz="1800" dirty="0"/>
          </a:p>
        </p:txBody>
      </p:sp>
      <p:sp>
        <p:nvSpPr>
          <p:cNvPr id="38" name="Text 13"/>
          <p:cNvSpPr/>
          <p:nvPr/>
        </p:nvSpPr>
        <p:spPr>
          <a:xfrm>
            <a:off x="6324600" y="1581150"/>
            <a:ext cx="2400836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60A5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// Patient-only functions</a:t>
            </a:r>
            <a:endParaRPr lang="en-US" sz="1050" dirty="0"/>
          </a:p>
        </p:txBody>
      </p:sp>
      <p:sp>
        <p:nvSpPr>
          <p:cNvPr id="39" name="Text 14"/>
          <p:cNvSpPr/>
          <p:nvPr/>
        </p:nvSpPr>
        <p:spPr>
          <a:xfrm>
            <a:off x="6324600" y="1828800"/>
            <a:ext cx="5372100" cy="952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FACC15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function</a:t>
            </a:r>
            <a:r>
              <a:rPr lang="en-US" sz="1050" dirty="0">
                <a:solidFill>
                  <a:srgbClr val="86EFAC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 </a:t>
            </a:r>
            <a:r>
              <a:rPr lang="en-US" sz="1050" dirty="0">
                <a:solidFill>
                  <a:srgbClr val="D8B4FE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grantAccess</a:t>
            </a:r>
            <a:r>
              <a:rPr lang="en-US" sz="1050" dirty="0">
                <a:solidFill>
                  <a:srgbClr val="86EFAC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(address doctor) </a:t>
            </a:r>
            <a:r>
              <a:rPr lang="en-US" sz="1050" dirty="0">
                <a:solidFill>
                  <a:srgbClr val="FACC15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external</a:t>
            </a:r>
            <a:r>
              <a:rPr lang="en-US" sz="1050" dirty="0">
                <a:solidFill>
                  <a:srgbClr val="86EFAC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 </a:t>
            </a:r>
            <a:r>
              <a:rPr lang="en-US" sz="1050" dirty="0">
                <a:solidFill>
                  <a:srgbClr val="60A5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onlyPatient</a:t>
            </a:r>
            <a:r>
              <a:rPr lang="en-US" sz="1050" dirty="0">
                <a:solidFill>
                  <a:srgbClr val="86EFAC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 {
require(persons[doctor].role == Role.Doctor, "invalid doctor");
accessGranted[msg.sender][doctor] = </a:t>
            </a:r>
            <a:r>
              <a:rPr lang="en-US" sz="1050" dirty="0">
                <a:solidFill>
                  <a:srgbClr val="FACC15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true</a:t>
            </a:r>
            <a:r>
              <a:rPr lang="en-US" sz="1050" dirty="0">
                <a:solidFill>
                  <a:srgbClr val="86EFAC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;
emit AccessGranted(msg.sender, doctor);
}</a:t>
            </a:r>
            <a:endParaRPr lang="en-US" sz="1050" dirty="0"/>
          </a:p>
        </p:txBody>
      </p:sp>
      <p:sp>
        <p:nvSpPr>
          <p:cNvPr id="40" name="Text 15"/>
          <p:cNvSpPr/>
          <p:nvPr/>
        </p:nvSpPr>
        <p:spPr>
          <a:xfrm>
            <a:off x="6324600" y="2876550"/>
            <a:ext cx="2208669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60A5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// Doctor-only function</a:t>
            </a:r>
            <a:endParaRPr lang="en-US" sz="1050" dirty="0"/>
          </a:p>
        </p:txBody>
      </p:sp>
      <p:sp>
        <p:nvSpPr>
          <p:cNvPr id="41" name="Text 16"/>
          <p:cNvSpPr/>
          <p:nvPr/>
        </p:nvSpPr>
        <p:spPr>
          <a:xfrm>
            <a:off x="6610350" y="3429000"/>
            <a:ext cx="52959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D8B4FE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Multi-Layered Security</a:t>
            </a:r>
            <a:endParaRPr lang="en-US" sz="1500" dirty="0"/>
          </a:p>
        </p:txBody>
      </p:sp>
      <p:sp>
        <p:nvSpPr>
          <p:cNvPr id="42" name="Text 17"/>
          <p:cNvSpPr/>
          <p:nvPr/>
        </p:nvSpPr>
        <p:spPr>
          <a:xfrm>
            <a:off x="6705600" y="3848100"/>
            <a:ext cx="1906845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b="1" dirty="0">
                <a:solidFill>
                  <a:srgbClr val="93C5FD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Role-Based Modifiers</a:t>
            </a:r>
            <a:endParaRPr lang="en-US" sz="1050" dirty="0"/>
          </a:p>
        </p:txBody>
      </p:sp>
      <p:sp>
        <p:nvSpPr>
          <p:cNvPr id="43" name="Text 18"/>
          <p:cNvSpPr/>
          <p:nvPr/>
        </p:nvSpPr>
        <p:spPr>
          <a:xfrm>
            <a:off x="6534150" y="4076700"/>
            <a:ext cx="1185684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200"/>
              </a:lnSpc>
              <a:buNone/>
            </a:pPr>
            <a:r>
              <a:rPr lang="en-US" sz="1050" b="1" dirty="0">
                <a:solidFill>
                  <a:srgbClr val="BFDBFE"/>
                </a:solidFill>
                <a:highlight>
                  <a:srgbClr val="1E3A8A"/>
                </a:highlight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onlyAdmin</a:t>
            </a:r>
            <a:endParaRPr lang="en-US" sz="1050" dirty="0"/>
          </a:p>
        </p:txBody>
      </p:sp>
      <p:sp>
        <p:nvSpPr>
          <p:cNvPr id="44" name="Text 19"/>
          <p:cNvSpPr/>
          <p:nvPr/>
        </p:nvSpPr>
        <p:spPr>
          <a:xfrm>
            <a:off x="7558683" y="4076700"/>
            <a:ext cx="1214616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200"/>
              </a:lnSpc>
              <a:buNone/>
            </a:pPr>
            <a:r>
              <a:rPr lang="en-US" sz="1050" b="1" dirty="0">
                <a:solidFill>
                  <a:srgbClr val="BFDBFE"/>
                </a:solidFill>
                <a:highlight>
                  <a:srgbClr val="1E40AF"/>
                </a:highlight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onlyDoctor</a:t>
            </a:r>
            <a:endParaRPr lang="en-US" sz="1050" dirty="0"/>
          </a:p>
        </p:txBody>
      </p:sp>
      <p:sp>
        <p:nvSpPr>
          <p:cNvPr id="45" name="Text 20"/>
          <p:cNvSpPr/>
          <p:nvPr/>
        </p:nvSpPr>
        <p:spPr>
          <a:xfrm>
            <a:off x="6534150" y="4286250"/>
            <a:ext cx="1263015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200"/>
              </a:lnSpc>
              <a:buNone/>
            </a:pPr>
            <a:r>
              <a:rPr lang="en-US" sz="1050" b="1" dirty="0">
                <a:solidFill>
                  <a:srgbClr val="BBF7D0"/>
                </a:solidFill>
                <a:highlight>
                  <a:srgbClr val="166534"/>
                </a:highlight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onlyPatient</a:t>
            </a:r>
            <a:endParaRPr lang="en-US" sz="1050" dirty="0"/>
          </a:p>
        </p:txBody>
      </p:sp>
      <p:sp>
        <p:nvSpPr>
          <p:cNvPr id="46" name="Text 21"/>
          <p:cNvSpPr/>
          <p:nvPr/>
        </p:nvSpPr>
        <p:spPr>
          <a:xfrm>
            <a:off x="9353550" y="3848100"/>
            <a:ext cx="1697176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b="1" dirty="0">
                <a:solidFill>
                  <a:srgbClr val="86EFAC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Address Validation</a:t>
            </a:r>
            <a:endParaRPr lang="en-US" sz="1050" dirty="0"/>
          </a:p>
        </p:txBody>
      </p:sp>
      <p:sp>
        <p:nvSpPr>
          <p:cNvPr id="47" name="Text 22"/>
          <p:cNvSpPr/>
          <p:nvPr/>
        </p:nvSpPr>
        <p:spPr>
          <a:xfrm>
            <a:off x="9124950" y="4076700"/>
            <a:ext cx="245745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200"/>
              </a:lnSpc>
              <a:buNone/>
            </a:pPr>
            <a:r>
              <a:rPr lang="en-US" sz="900" dirty="0">
                <a:solidFill>
                  <a:srgbClr val="D1D5D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Zero address check, existing person validation</a:t>
            </a:r>
            <a:endParaRPr lang="en-US" sz="900" dirty="0"/>
          </a:p>
        </p:txBody>
      </p:sp>
      <p:sp>
        <p:nvSpPr>
          <p:cNvPr id="48" name="Text 23"/>
          <p:cNvSpPr/>
          <p:nvPr/>
        </p:nvSpPr>
        <p:spPr>
          <a:xfrm>
            <a:off x="6667500" y="4724400"/>
            <a:ext cx="2165271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b="1" dirty="0">
                <a:solidFill>
                  <a:srgbClr val="FDE04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Access Control Mapping</a:t>
            </a:r>
            <a:endParaRPr lang="en-US" sz="1050" dirty="0"/>
          </a:p>
        </p:txBody>
      </p:sp>
      <p:sp>
        <p:nvSpPr>
          <p:cNvPr id="49" name="Text 24"/>
          <p:cNvSpPr/>
          <p:nvPr/>
        </p:nvSpPr>
        <p:spPr>
          <a:xfrm>
            <a:off x="6477000" y="4953000"/>
            <a:ext cx="61722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200"/>
              </a:lnSpc>
              <a:buNone/>
            </a:pPr>
            <a:r>
              <a:rPr lang="en-US" sz="900" dirty="0">
                <a:solidFill>
                  <a:srgbClr val="D1D5DB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mapping(address =&gt; mapping(address =&gt; bool)) public accessGranted;</a:t>
            </a:r>
            <a:endParaRPr lang="en-US" sz="900" dirty="0"/>
          </a:p>
        </p:txBody>
      </p:sp>
      <p:sp>
        <p:nvSpPr>
          <p:cNvPr id="50" name="Text 25"/>
          <p:cNvSpPr/>
          <p:nvPr/>
        </p:nvSpPr>
        <p:spPr>
          <a:xfrm>
            <a:off x="381000" y="6286500"/>
            <a:ext cx="441073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9CA3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Healthcare Authentication &amp; Trusted Recording System</a:t>
            </a:r>
            <a:endParaRPr lang="en-US" sz="1050" dirty="0"/>
          </a:p>
        </p:txBody>
      </p:sp>
      <p:sp>
        <p:nvSpPr>
          <p:cNvPr id="51" name="Text 26"/>
          <p:cNvSpPr/>
          <p:nvPr/>
        </p:nvSpPr>
        <p:spPr>
          <a:xfrm>
            <a:off x="10977860" y="6286500"/>
            <a:ext cx="999768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9CA3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Page 5 of 10</a:t>
            </a:r>
            <a:endParaRPr lang="en-US" sz="10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9723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838200"/>
            <a:ext cx="914400" cy="381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1143000"/>
            <a:ext cx="200025" cy="2286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000" y="1562100"/>
            <a:ext cx="2743200" cy="13335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1500" y="1752600"/>
            <a:ext cx="428625" cy="5334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5800" y="1866900"/>
            <a:ext cx="200025" cy="3048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24400" y="1562100"/>
            <a:ext cx="2743200" cy="13335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14900" y="1752600"/>
            <a:ext cx="457200" cy="5334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029200" y="1866900"/>
            <a:ext cx="228600" cy="3048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067800" y="1562100"/>
            <a:ext cx="2743200" cy="13335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258300" y="1752600"/>
            <a:ext cx="428625" cy="5334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372600" y="1866900"/>
            <a:ext cx="200025" cy="3048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81000" y="3200400"/>
            <a:ext cx="5600700" cy="29718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09600" y="3467100"/>
            <a:ext cx="190500" cy="1905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09600" y="3848100"/>
            <a:ext cx="152400" cy="1524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09600" y="4162425"/>
            <a:ext cx="152400" cy="1524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09600" y="4467225"/>
            <a:ext cx="152400" cy="1524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210300" y="3200400"/>
            <a:ext cx="5600700" cy="29718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438900" y="3467100"/>
            <a:ext cx="171450" cy="19050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438900" y="3810000"/>
            <a:ext cx="5143500" cy="1562100"/>
          </a:xfrm>
          <a:prstGeom prst="rect">
            <a:avLst/>
          </a:prstGeom>
        </p:spPr>
      </p:pic>
      <p:sp>
        <p:nvSpPr>
          <p:cNvPr id="22" name="Text 0"/>
          <p:cNvSpPr/>
          <p:nvPr/>
        </p:nvSpPr>
        <p:spPr>
          <a:xfrm>
            <a:off x="381000" y="381000"/>
            <a:ext cx="114300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1E40A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Medical Record Management</a:t>
            </a:r>
            <a:endParaRPr lang="en-US" sz="2700" dirty="0"/>
          </a:p>
        </p:txBody>
      </p:sp>
      <p:sp>
        <p:nvSpPr>
          <p:cNvPr id="23" name="Text 1"/>
          <p:cNvSpPr/>
          <p:nvPr/>
        </p:nvSpPr>
        <p:spPr>
          <a:xfrm>
            <a:off x="695325" y="1104900"/>
            <a:ext cx="1143000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D4ED8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Record Management Workflow</a:t>
            </a:r>
            <a:endParaRPr lang="en-US" sz="1800" dirty="0"/>
          </a:p>
        </p:txBody>
      </p:sp>
      <p:sp>
        <p:nvSpPr>
          <p:cNvPr id="24" name="Text 2"/>
          <p:cNvSpPr/>
          <p:nvPr/>
        </p:nvSpPr>
        <p:spPr>
          <a:xfrm>
            <a:off x="1152525" y="1752600"/>
            <a:ext cx="213741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Doctor's Side</a:t>
            </a:r>
            <a:endParaRPr lang="en-US" sz="1350" dirty="0"/>
          </a:p>
        </p:txBody>
      </p:sp>
      <p:sp>
        <p:nvSpPr>
          <p:cNvPr id="25" name="Text 3"/>
          <p:cNvSpPr/>
          <p:nvPr/>
        </p:nvSpPr>
        <p:spPr>
          <a:xfrm>
            <a:off x="1152525" y="2019300"/>
            <a:ext cx="1781175" cy="685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Creates medical record hash and attempts to add with addRecord()</a:t>
            </a:r>
            <a:endParaRPr lang="en-US" sz="1200" dirty="0"/>
          </a:p>
        </p:txBody>
      </p:sp>
      <p:sp>
        <p:nvSpPr>
          <p:cNvPr id="26" name="Text 4"/>
          <p:cNvSpPr/>
          <p:nvPr/>
        </p:nvSpPr>
        <p:spPr>
          <a:xfrm>
            <a:off x="5524500" y="1752600"/>
            <a:ext cx="210312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System Validation</a:t>
            </a:r>
            <a:endParaRPr lang="en-US" sz="1350" dirty="0"/>
          </a:p>
        </p:txBody>
      </p:sp>
      <p:sp>
        <p:nvSpPr>
          <p:cNvPr id="27" name="Text 5"/>
          <p:cNvSpPr/>
          <p:nvPr/>
        </p:nvSpPr>
        <p:spPr>
          <a:xfrm>
            <a:off x="5524500" y="2019300"/>
            <a:ext cx="1752600" cy="685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Checks patient consent and hash uniqueness</a:t>
            </a:r>
            <a:endParaRPr lang="en-US" sz="1200" dirty="0"/>
          </a:p>
        </p:txBody>
      </p:sp>
      <p:sp>
        <p:nvSpPr>
          <p:cNvPr id="28" name="Text 6"/>
          <p:cNvSpPr/>
          <p:nvPr/>
        </p:nvSpPr>
        <p:spPr>
          <a:xfrm>
            <a:off x="9839325" y="1752600"/>
            <a:ext cx="213741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Patient Consent</a:t>
            </a:r>
            <a:endParaRPr lang="en-US" sz="1350" dirty="0"/>
          </a:p>
        </p:txBody>
      </p:sp>
      <p:sp>
        <p:nvSpPr>
          <p:cNvPr id="29" name="Text 7"/>
          <p:cNvSpPr/>
          <p:nvPr/>
        </p:nvSpPr>
        <p:spPr>
          <a:xfrm>
            <a:off x="9839325" y="2019300"/>
            <a:ext cx="1781175" cy="685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Must grant access before record can be added</a:t>
            </a:r>
            <a:endParaRPr lang="en-US" sz="1200" dirty="0"/>
          </a:p>
        </p:txBody>
      </p:sp>
      <p:sp>
        <p:nvSpPr>
          <p:cNvPr id="30" name="Text 8"/>
          <p:cNvSpPr/>
          <p:nvPr/>
        </p:nvSpPr>
        <p:spPr>
          <a:xfrm>
            <a:off x="876300" y="3429000"/>
            <a:ext cx="61722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DC2626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Replay Attack Protection</a:t>
            </a:r>
            <a:endParaRPr lang="en-US" sz="1500" dirty="0"/>
          </a:p>
        </p:txBody>
      </p:sp>
      <p:sp>
        <p:nvSpPr>
          <p:cNvPr id="31" name="Text 9"/>
          <p:cNvSpPr/>
          <p:nvPr/>
        </p:nvSpPr>
        <p:spPr>
          <a:xfrm>
            <a:off x="838200" y="3810000"/>
            <a:ext cx="4192131" cy="23812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System maintains </a:t>
            </a:r>
            <a:r>
              <a:rPr lang="en-US" sz="1200" dirty="0">
                <a:solidFill>
                  <a:srgbClr val="374151"/>
                </a:solidFill>
                <a:highlight>
                  <a:srgbClr val="F3F4F6"/>
                </a:highlight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recordedHashes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mapping</a:t>
            </a:r>
            <a:endParaRPr lang="en-US" sz="1200" dirty="0"/>
          </a:p>
        </p:txBody>
      </p:sp>
      <p:sp>
        <p:nvSpPr>
          <p:cNvPr id="32" name="Text 10"/>
          <p:cNvSpPr/>
          <p:nvPr/>
        </p:nvSpPr>
        <p:spPr>
          <a:xfrm>
            <a:off x="838200" y="4124325"/>
            <a:ext cx="3195578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Each hash can only be stored once</a:t>
            </a:r>
            <a:endParaRPr lang="en-US" sz="1200" dirty="0"/>
          </a:p>
        </p:txBody>
      </p:sp>
      <p:sp>
        <p:nvSpPr>
          <p:cNvPr id="33" name="Text 11"/>
          <p:cNvSpPr/>
          <p:nvPr/>
        </p:nvSpPr>
        <p:spPr>
          <a:xfrm>
            <a:off x="838200" y="4429125"/>
            <a:ext cx="4165699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Prevents data redundancy and replay attacks</a:t>
            </a:r>
            <a:endParaRPr lang="en-US" sz="1200" dirty="0"/>
          </a:p>
        </p:txBody>
      </p:sp>
      <p:sp>
        <p:nvSpPr>
          <p:cNvPr id="34" name="Text 12"/>
          <p:cNvSpPr/>
          <p:nvPr/>
        </p:nvSpPr>
        <p:spPr>
          <a:xfrm>
            <a:off x="6686550" y="3429000"/>
            <a:ext cx="61722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2563EB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Record Storage Structure</a:t>
            </a:r>
            <a:endParaRPr lang="en-US" sz="1500" dirty="0"/>
          </a:p>
        </p:txBody>
      </p:sp>
      <p:sp>
        <p:nvSpPr>
          <p:cNvPr id="35" name="Text 13"/>
          <p:cNvSpPr/>
          <p:nvPr/>
        </p:nvSpPr>
        <p:spPr>
          <a:xfrm>
            <a:off x="6553200" y="3943350"/>
            <a:ext cx="1840557" cy="1295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struct Record {</a:t>
            </a:r>
            <a:endParaRPr lang="en-US" sz="1050" dirty="0"/>
          </a:p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uint256 id;</a:t>
            </a:r>
            <a:endParaRPr lang="en-US" sz="1050" dirty="0"/>
          </a:p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address patient;</a:t>
            </a:r>
            <a:endParaRPr lang="en-US" sz="1050" dirty="0"/>
          </a:p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address doctor;</a:t>
            </a:r>
            <a:endParaRPr lang="en-US" sz="1050" dirty="0"/>
          </a:p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string recordHash; </a:t>
            </a:r>
            <a:endParaRPr lang="en-US" sz="1050" dirty="0"/>
          </a:p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uint256 timestamp;</a:t>
            </a:r>
            <a:endParaRPr lang="en-US" sz="1050" dirty="0"/>
          </a:p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}</a:t>
            </a:r>
            <a:endParaRPr lang="en-US" sz="1050" dirty="0"/>
          </a:p>
        </p:txBody>
      </p:sp>
      <p:sp>
        <p:nvSpPr>
          <p:cNvPr id="36" name="Text 14"/>
          <p:cNvSpPr/>
          <p:nvPr/>
        </p:nvSpPr>
        <p:spPr>
          <a:xfrm>
            <a:off x="6438900" y="5486400"/>
            <a:ext cx="51435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Records stored as hashes for security, with full metadata retained on-chain</a:t>
            </a:r>
            <a:endParaRPr lang="en-US" sz="1200" dirty="0"/>
          </a:p>
        </p:txBody>
      </p:sp>
      <p:sp>
        <p:nvSpPr>
          <p:cNvPr id="37" name="Text 15"/>
          <p:cNvSpPr/>
          <p:nvPr/>
        </p:nvSpPr>
        <p:spPr>
          <a:xfrm>
            <a:off x="381000" y="6400800"/>
            <a:ext cx="441073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Healthcare Authentication &amp; Trusted Recording System</a:t>
            </a:r>
            <a:endParaRPr lang="en-US" sz="1050" dirty="0"/>
          </a:p>
        </p:txBody>
      </p:sp>
      <p:sp>
        <p:nvSpPr>
          <p:cNvPr id="38" name="Text 16"/>
          <p:cNvSpPr/>
          <p:nvPr/>
        </p:nvSpPr>
        <p:spPr>
          <a:xfrm>
            <a:off x="10977860" y="6400800"/>
            <a:ext cx="999768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Page 6 of 10</a:t>
            </a:r>
            <a:endParaRPr lang="en-US" sz="10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7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838200"/>
            <a:ext cx="914400" cy="381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1143000"/>
            <a:ext cx="228600" cy="2286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000" y="1562100"/>
            <a:ext cx="5600700" cy="29337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" y="1828800"/>
            <a:ext cx="247650" cy="3429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600" y="2667000"/>
            <a:ext cx="5143500" cy="16002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05000" y="3162300"/>
            <a:ext cx="609600" cy="6096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95500" y="3314700"/>
            <a:ext cx="228600" cy="3048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628900" y="3381375"/>
            <a:ext cx="133350" cy="1524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876550" y="3162300"/>
            <a:ext cx="609600" cy="6096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81338" y="3314700"/>
            <a:ext cx="200025" cy="3048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00450" y="3381375"/>
            <a:ext cx="133350" cy="1524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848100" y="3162300"/>
            <a:ext cx="609600" cy="6096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038600" y="3314700"/>
            <a:ext cx="228600" cy="3048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81000" y="4648200"/>
            <a:ext cx="5600700" cy="5715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33400" y="4800600"/>
            <a:ext cx="190500" cy="2667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210300" y="1143000"/>
            <a:ext cx="228600" cy="2286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210300" y="1562100"/>
            <a:ext cx="5600700" cy="22098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438900" y="1828800"/>
            <a:ext cx="219075" cy="34290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438900" y="2438400"/>
            <a:ext cx="5143500" cy="110490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591300" y="2590800"/>
            <a:ext cx="2362200" cy="342900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667500" y="2686050"/>
            <a:ext cx="190500" cy="152400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9067800" y="2590800"/>
            <a:ext cx="2362200" cy="342900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9144000" y="2686050"/>
            <a:ext cx="133350" cy="152400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591300" y="3048000"/>
            <a:ext cx="2362200" cy="342900"/>
          </a:xfrm>
          <a:prstGeom prst="rect">
            <a:avLst/>
          </a:prstGeom>
        </p:spPr>
      </p:pic>
      <p:pic>
        <p:nvPicPr>
          <p:cNvPr id="27" name="Image 25" descr="preencoded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6667500" y="3143250"/>
            <a:ext cx="133350" cy="152400"/>
          </a:xfrm>
          <a:prstGeom prst="rect">
            <a:avLst/>
          </a:prstGeom>
        </p:spPr>
      </p:pic>
      <p:pic>
        <p:nvPicPr>
          <p:cNvPr id="28" name="Image 26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9067800" y="3048000"/>
            <a:ext cx="2362200" cy="342900"/>
          </a:xfrm>
          <a:prstGeom prst="rect">
            <a:avLst/>
          </a:prstGeom>
        </p:spPr>
      </p:pic>
      <p:pic>
        <p:nvPicPr>
          <p:cNvPr id="29" name="Image 27" descr="preencoded.png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9144000" y="3143250"/>
            <a:ext cx="152400" cy="152400"/>
          </a:xfrm>
          <a:prstGeom prst="rect">
            <a:avLst/>
          </a:prstGeom>
        </p:spPr>
      </p:pic>
      <p:pic>
        <p:nvPicPr>
          <p:cNvPr id="30" name="Image 28" descr="preencoded.png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6210300" y="3924300"/>
            <a:ext cx="5600700" cy="571500"/>
          </a:xfrm>
          <a:prstGeom prst="rect">
            <a:avLst/>
          </a:prstGeom>
        </p:spPr>
      </p:pic>
      <p:pic>
        <p:nvPicPr>
          <p:cNvPr id="31" name="Image 29" descr="preencoded.png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6362700" y="4076700"/>
            <a:ext cx="190500" cy="266700"/>
          </a:xfrm>
          <a:prstGeom prst="rect">
            <a:avLst/>
          </a:prstGeom>
        </p:spPr>
      </p:pic>
      <p:sp>
        <p:nvSpPr>
          <p:cNvPr id="32" name="Text 0"/>
          <p:cNvSpPr/>
          <p:nvPr/>
        </p:nvSpPr>
        <p:spPr>
          <a:xfrm>
            <a:off x="381000" y="381000"/>
            <a:ext cx="137160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Security Features &amp; Data Integrity</a:t>
            </a:r>
            <a:endParaRPr lang="en-US" sz="2700" dirty="0"/>
          </a:p>
        </p:txBody>
      </p:sp>
      <p:sp>
        <p:nvSpPr>
          <p:cNvPr id="33" name="Text 1"/>
          <p:cNvSpPr/>
          <p:nvPr/>
        </p:nvSpPr>
        <p:spPr>
          <a:xfrm>
            <a:off x="723900" y="1104900"/>
            <a:ext cx="672084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7E22CE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Replay Attack Protection</a:t>
            </a:r>
            <a:endParaRPr lang="en-US" sz="1800" dirty="0"/>
          </a:p>
        </p:txBody>
      </p:sp>
      <p:sp>
        <p:nvSpPr>
          <p:cNvPr id="34" name="Text 2"/>
          <p:cNvSpPr/>
          <p:nvPr/>
        </p:nvSpPr>
        <p:spPr>
          <a:xfrm>
            <a:off x="1009650" y="1790700"/>
            <a:ext cx="569214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Hash Recording Mechanism</a:t>
            </a:r>
            <a:endParaRPr lang="en-US" sz="1350" dirty="0"/>
          </a:p>
        </p:txBody>
      </p:sp>
      <p:sp>
        <p:nvSpPr>
          <p:cNvPr id="35" name="Text 3"/>
          <p:cNvSpPr/>
          <p:nvPr/>
        </p:nvSpPr>
        <p:spPr>
          <a:xfrm>
            <a:off x="1009650" y="2057400"/>
            <a:ext cx="474345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Prevents data redundancy and replay attacks by tracking recorded hash values</a:t>
            </a:r>
            <a:endParaRPr lang="en-US" sz="1200" dirty="0"/>
          </a:p>
        </p:txBody>
      </p:sp>
      <p:sp>
        <p:nvSpPr>
          <p:cNvPr id="36" name="Text 4"/>
          <p:cNvSpPr/>
          <p:nvPr/>
        </p:nvSpPr>
        <p:spPr>
          <a:xfrm>
            <a:off x="762000" y="2819400"/>
            <a:ext cx="580644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mapping(string =&gt; bool) private recordedHashes;</a:t>
            </a:r>
            <a:endParaRPr lang="en-US" sz="1050" dirty="0"/>
          </a:p>
        </p:txBody>
      </p:sp>
      <p:sp>
        <p:nvSpPr>
          <p:cNvPr id="37" name="Text 5"/>
          <p:cNvSpPr/>
          <p:nvPr/>
        </p:nvSpPr>
        <p:spPr>
          <a:xfrm>
            <a:off x="762000" y="3924300"/>
            <a:ext cx="483870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Hash → Storage → Verification</a:t>
            </a:r>
            <a:endParaRPr lang="en-US" sz="1050" dirty="0"/>
          </a:p>
        </p:txBody>
      </p:sp>
      <p:sp>
        <p:nvSpPr>
          <p:cNvPr id="38" name="Text 6"/>
          <p:cNvSpPr/>
          <p:nvPr/>
        </p:nvSpPr>
        <p:spPr>
          <a:xfrm>
            <a:off x="838200" y="4838700"/>
            <a:ext cx="5854482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Implementation includes checks to prevent duplicate record submissions</a:t>
            </a:r>
            <a:endParaRPr lang="en-US" sz="1050" dirty="0"/>
          </a:p>
        </p:txBody>
      </p:sp>
      <p:sp>
        <p:nvSpPr>
          <p:cNvPr id="39" name="Text 7"/>
          <p:cNvSpPr/>
          <p:nvPr/>
        </p:nvSpPr>
        <p:spPr>
          <a:xfrm>
            <a:off x="6553200" y="1104900"/>
            <a:ext cx="672084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D4ED8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Transaction Event Logging</a:t>
            </a:r>
            <a:endParaRPr lang="en-US" sz="1800" dirty="0"/>
          </a:p>
        </p:txBody>
      </p:sp>
      <p:sp>
        <p:nvSpPr>
          <p:cNvPr id="40" name="Text 8"/>
          <p:cNvSpPr/>
          <p:nvPr/>
        </p:nvSpPr>
        <p:spPr>
          <a:xfrm>
            <a:off x="6810375" y="1790700"/>
            <a:ext cx="4183856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Complete Audit Trail</a:t>
            </a:r>
            <a:endParaRPr lang="en-US" sz="1350" dirty="0"/>
          </a:p>
        </p:txBody>
      </p:sp>
      <p:sp>
        <p:nvSpPr>
          <p:cNvPr id="41" name="Text 9"/>
          <p:cNvSpPr/>
          <p:nvPr/>
        </p:nvSpPr>
        <p:spPr>
          <a:xfrm>
            <a:off x="6810375" y="2057400"/>
            <a:ext cx="5020628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All contract activities recorded through emitted events</a:t>
            </a:r>
            <a:endParaRPr lang="en-US" sz="1200" dirty="0"/>
          </a:p>
        </p:txBody>
      </p:sp>
      <p:sp>
        <p:nvSpPr>
          <p:cNvPr id="42" name="Text 10"/>
          <p:cNvSpPr/>
          <p:nvPr/>
        </p:nvSpPr>
        <p:spPr>
          <a:xfrm>
            <a:off x="6934200" y="2667000"/>
            <a:ext cx="122426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AdminChanged</a:t>
            </a:r>
            <a:endParaRPr lang="en-US" sz="1050" dirty="0"/>
          </a:p>
        </p:txBody>
      </p:sp>
      <p:sp>
        <p:nvSpPr>
          <p:cNvPr id="43" name="Text 11"/>
          <p:cNvSpPr/>
          <p:nvPr/>
        </p:nvSpPr>
        <p:spPr>
          <a:xfrm>
            <a:off x="9353550" y="2667000"/>
            <a:ext cx="1390888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DoctorRegistered</a:t>
            </a:r>
            <a:endParaRPr lang="en-US" sz="1050" dirty="0"/>
          </a:p>
        </p:txBody>
      </p:sp>
      <p:sp>
        <p:nvSpPr>
          <p:cNvPr id="44" name="Text 12"/>
          <p:cNvSpPr/>
          <p:nvPr/>
        </p:nvSpPr>
        <p:spPr>
          <a:xfrm>
            <a:off x="6877050" y="3124200"/>
            <a:ext cx="1412677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PatientRegistered</a:t>
            </a:r>
            <a:endParaRPr lang="en-US" sz="1050" dirty="0"/>
          </a:p>
        </p:txBody>
      </p:sp>
      <p:sp>
        <p:nvSpPr>
          <p:cNvPr id="45" name="Text 13"/>
          <p:cNvSpPr/>
          <p:nvPr/>
        </p:nvSpPr>
        <p:spPr>
          <a:xfrm>
            <a:off x="9372600" y="3124200"/>
            <a:ext cx="1438751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AuditorRegistered</a:t>
            </a:r>
            <a:endParaRPr lang="en-US" sz="1050" dirty="0"/>
          </a:p>
        </p:txBody>
      </p:sp>
      <p:sp>
        <p:nvSpPr>
          <p:cNvPr id="46" name="Text 14"/>
          <p:cNvSpPr/>
          <p:nvPr/>
        </p:nvSpPr>
        <p:spPr>
          <a:xfrm>
            <a:off x="6667500" y="4114800"/>
            <a:ext cx="544443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Events provide transparent, traceable record of all system activities</a:t>
            </a:r>
            <a:endParaRPr lang="en-US" sz="1050" dirty="0"/>
          </a:p>
        </p:txBody>
      </p:sp>
      <p:sp>
        <p:nvSpPr>
          <p:cNvPr id="47" name="Text 15"/>
          <p:cNvSpPr/>
          <p:nvPr/>
        </p:nvSpPr>
        <p:spPr>
          <a:xfrm>
            <a:off x="381000" y="6286500"/>
            <a:ext cx="441073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Healthcare Authentication &amp; Trusted Recording System</a:t>
            </a:r>
            <a:endParaRPr lang="en-US" sz="1050" dirty="0"/>
          </a:p>
        </p:txBody>
      </p:sp>
      <p:sp>
        <p:nvSpPr>
          <p:cNvPr id="48" name="Text 16"/>
          <p:cNvSpPr/>
          <p:nvPr/>
        </p:nvSpPr>
        <p:spPr>
          <a:xfrm>
            <a:off x="10977860" y="6286500"/>
            <a:ext cx="999768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Page 7 of 10</a:t>
            </a:r>
            <a:endParaRPr lang="en-US" sz="10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838200"/>
            <a:ext cx="914400" cy="381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1066800"/>
            <a:ext cx="3657600" cy="50673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400" y="1219200"/>
            <a:ext cx="381000" cy="3810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4838" y="1276350"/>
            <a:ext cx="238125" cy="2667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3400" y="1714500"/>
            <a:ext cx="3352800" cy="681038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7700" y="1828800"/>
            <a:ext cx="3124200" cy="223838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3400" y="2471738"/>
            <a:ext cx="3352800" cy="681038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7700" y="2586038"/>
            <a:ext cx="3124200" cy="223838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3400" y="3228975"/>
            <a:ext cx="3352800" cy="681038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7700" y="3343275"/>
            <a:ext cx="3124200" cy="223838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267200" y="1066800"/>
            <a:ext cx="3657600" cy="50673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419600" y="1219200"/>
            <a:ext cx="381000" cy="3810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514850" y="1276350"/>
            <a:ext cx="190500" cy="2667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19600" y="1714500"/>
            <a:ext cx="3352800" cy="681038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33900" y="1828800"/>
            <a:ext cx="3124200" cy="223838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419600" y="2471738"/>
            <a:ext cx="3352800" cy="681038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33900" y="2586038"/>
            <a:ext cx="3124200" cy="223838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419600" y="3228975"/>
            <a:ext cx="3352800" cy="866775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533900" y="3343275"/>
            <a:ext cx="3124200" cy="409575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153400" y="1066800"/>
            <a:ext cx="3657600" cy="5067300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305800" y="1219200"/>
            <a:ext cx="381000" cy="381000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401050" y="1276350"/>
            <a:ext cx="190500" cy="266700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05800" y="1714500"/>
            <a:ext cx="3352800" cy="681038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20100" y="1828800"/>
            <a:ext cx="3124200" cy="223838"/>
          </a:xfrm>
          <a:prstGeom prst="rect">
            <a:avLst/>
          </a:prstGeom>
        </p:spPr>
      </p:pic>
      <p:pic>
        <p:nvPicPr>
          <p:cNvPr id="27" name="Image 25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05800" y="2471738"/>
            <a:ext cx="3352800" cy="681038"/>
          </a:xfrm>
          <a:prstGeom prst="rect">
            <a:avLst/>
          </a:prstGeom>
        </p:spPr>
      </p:pic>
      <p:pic>
        <p:nvPicPr>
          <p:cNvPr id="28" name="Image 26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420100" y="2586038"/>
            <a:ext cx="3124200" cy="223838"/>
          </a:xfrm>
          <a:prstGeom prst="rect">
            <a:avLst/>
          </a:prstGeom>
        </p:spPr>
      </p:pic>
      <p:pic>
        <p:nvPicPr>
          <p:cNvPr id="29" name="Image 27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05800" y="3228975"/>
            <a:ext cx="3352800" cy="681038"/>
          </a:xfrm>
          <a:prstGeom prst="rect">
            <a:avLst/>
          </a:prstGeom>
        </p:spPr>
      </p:pic>
      <p:pic>
        <p:nvPicPr>
          <p:cNvPr id="30" name="Image 28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20100" y="3343275"/>
            <a:ext cx="3124200" cy="223838"/>
          </a:xfrm>
          <a:prstGeom prst="rect">
            <a:avLst/>
          </a:prstGeom>
        </p:spPr>
      </p:pic>
      <p:sp>
        <p:nvSpPr>
          <p:cNvPr id="31" name="Text 0"/>
          <p:cNvSpPr/>
          <p:nvPr/>
        </p:nvSpPr>
        <p:spPr>
          <a:xfrm>
            <a:off x="381000" y="381000"/>
            <a:ext cx="137160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Key Functions &amp; Smart Contract Operations</a:t>
            </a:r>
            <a:endParaRPr lang="en-US" sz="2700" dirty="0"/>
          </a:p>
        </p:txBody>
      </p:sp>
      <p:sp>
        <p:nvSpPr>
          <p:cNvPr id="32" name="Text 1"/>
          <p:cNvSpPr/>
          <p:nvPr/>
        </p:nvSpPr>
        <p:spPr>
          <a:xfrm>
            <a:off x="1028700" y="1276350"/>
            <a:ext cx="2921794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Registration Functions</a:t>
            </a:r>
            <a:endParaRPr lang="en-US" sz="1500" dirty="0"/>
          </a:p>
        </p:txBody>
      </p:sp>
      <p:sp>
        <p:nvSpPr>
          <p:cNvPr id="33" name="Text 2"/>
          <p:cNvSpPr/>
          <p:nvPr/>
        </p:nvSpPr>
        <p:spPr>
          <a:xfrm>
            <a:off x="704850" y="1828800"/>
            <a:ext cx="3749040" cy="223838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463"/>
              </a:lnSpc>
              <a:buNone/>
            </a:pPr>
            <a:r>
              <a:rPr lang="en-US" sz="975" dirty="0">
                <a:solidFill>
                  <a:srgbClr val="1D4ED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registerDoctor(address doctor)</a:t>
            </a:r>
            <a:endParaRPr lang="en-US" sz="975" dirty="0"/>
          </a:p>
        </p:txBody>
      </p:sp>
      <p:sp>
        <p:nvSpPr>
          <p:cNvPr id="34" name="Text 3"/>
          <p:cNvSpPr/>
          <p:nvPr/>
        </p:nvSpPr>
        <p:spPr>
          <a:xfrm>
            <a:off x="647700" y="2090738"/>
            <a:ext cx="374904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Only Admin: Registers a new doctor</a:t>
            </a:r>
            <a:endParaRPr lang="en-US" sz="1050" dirty="0"/>
          </a:p>
        </p:txBody>
      </p:sp>
      <p:sp>
        <p:nvSpPr>
          <p:cNvPr id="35" name="Text 4"/>
          <p:cNvSpPr/>
          <p:nvPr/>
        </p:nvSpPr>
        <p:spPr>
          <a:xfrm>
            <a:off x="704850" y="2586038"/>
            <a:ext cx="3749040" cy="223838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463"/>
              </a:lnSpc>
              <a:buNone/>
            </a:pPr>
            <a:r>
              <a:rPr lang="en-US" sz="975" dirty="0">
                <a:solidFill>
                  <a:srgbClr val="1D4ED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registerPatient(address patient)</a:t>
            </a:r>
            <a:endParaRPr lang="en-US" sz="975" dirty="0"/>
          </a:p>
        </p:txBody>
      </p:sp>
      <p:sp>
        <p:nvSpPr>
          <p:cNvPr id="36" name="Text 5"/>
          <p:cNvSpPr/>
          <p:nvPr/>
        </p:nvSpPr>
        <p:spPr>
          <a:xfrm>
            <a:off x="647700" y="2847975"/>
            <a:ext cx="374904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Only Admin: Registers a new patient</a:t>
            </a:r>
            <a:endParaRPr lang="en-US" sz="1050" dirty="0"/>
          </a:p>
        </p:txBody>
      </p:sp>
      <p:sp>
        <p:nvSpPr>
          <p:cNvPr id="37" name="Text 6"/>
          <p:cNvSpPr/>
          <p:nvPr/>
        </p:nvSpPr>
        <p:spPr>
          <a:xfrm>
            <a:off x="704850" y="3343275"/>
            <a:ext cx="3749040" cy="223838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463"/>
              </a:lnSpc>
              <a:buNone/>
            </a:pPr>
            <a:r>
              <a:rPr lang="en-US" sz="975" dirty="0">
                <a:solidFill>
                  <a:srgbClr val="1D4ED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removePerson(address personAddr)</a:t>
            </a:r>
            <a:endParaRPr lang="en-US" sz="975" dirty="0"/>
          </a:p>
        </p:txBody>
      </p:sp>
      <p:sp>
        <p:nvSpPr>
          <p:cNvPr id="38" name="Text 7"/>
          <p:cNvSpPr/>
          <p:nvPr/>
        </p:nvSpPr>
        <p:spPr>
          <a:xfrm>
            <a:off x="647700" y="3605213"/>
            <a:ext cx="374904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Only Admin: Removes a person</a:t>
            </a:r>
            <a:endParaRPr lang="en-US" sz="1050" dirty="0"/>
          </a:p>
        </p:txBody>
      </p:sp>
      <p:sp>
        <p:nvSpPr>
          <p:cNvPr id="39" name="Text 8"/>
          <p:cNvSpPr/>
          <p:nvPr/>
        </p:nvSpPr>
        <p:spPr>
          <a:xfrm>
            <a:off x="4914900" y="1276350"/>
            <a:ext cx="1899702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Access Control</a:t>
            </a:r>
            <a:endParaRPr lang="en-US" sz="1500" dirty="0"/>
          </a:p>
        </p:txBody>
      </p:sp>
      <p:sp>
        <p:nvSpPr>
          <p:cNvPr id="40" name="Text 9"/>
          <p:cNvSpPr/>
          <p:nvPr/>
        </p:nvSpPr>
        <p:spPr>
          <a:xfrm>
            <a:off x="4591050" y="1828800"/>
            <a:ext cx="3749040" cy="223838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463"/>
              </a:lnSpc>
              <a:buNone/>
            </a:pPr>
            <a:r>
              <a:rPr lang="en-US" sz="975" dirty="0">
                <a:solidFill>
                  <a:srgbClr val="15803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grantAccess(address doctor)</a:t>
            </a:r>
            <a:endParaRPr lang="en-US" sz="975" dirty="0"/>
          </a:p>
        </p:txBody>
      </p:sp>
      <p:sp>
        <p:nvSpPr>
          <p:cNvPr id="41" name="Text 10"/>
          <p:cNvSpPr/>
          <p:nvPr/>
        </p:nvSpPr>
        <p:spPr>
          <a:xfrm>
            <a:off x="4533900" y="2090738"/>
            <a:ext cx="374904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Only Patient: Grants access to a doctor</a:t>
            </a:r>
            <a:endParaRPr lang="en-US" sz="1050" dirty="0"/>
          </a:p>
        </p:txBody>
      </p:sp>
      <p:sp>
        <p:nvSpPr>
          <p:cNvPr id="42" name="Text 11"/>
          <p:cNvSpPr/>
          <p:nvPr/>
        </p:nvSpPr>
        <p:spPr>
          <a:xfrm>
            <a:off x="4591050" y="2586038"/>
            <a:ext cx="3749040" cy="223838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463"/>
              </a:lnSpc>
              <a:buNone/>
            </a:pPr>
            <a:r>
              <a:rPr lang="en-US" sz="975" dirty="0">
                <a:solidFill>
                  <a:srgbClr val="15803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revokeAccess(address doctor)</a:t>
            </a:r>
            <a:endParaRPr lang="en-US" sz="975" dirty="0"/>
          </a:p>
        </p:txBody>
      </p:sp>
      <p:sp>
        <p:nvSpPr>
          <p:cNvPr id="43" name="Text 12"/>
          <p:cNvSpPr/>
          <p:nvPr/>
        </p:nvSpPr>
        <p:spPr>
          <a:xfrm>
            <a:off x="4533900" y="2847975"/>
            <a:ext cx="374904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Only Patient: Revokes access</a:t>
            </a:r>
            <a:endParaRPr lang="en-US" sz="1050" dirty="0"/>
          </a:p>
        </p:txBody>
      </p:sp>
      <p:sp>
        <p:nvSpPr>
          <p:cNvPr id="44" name="Text 13"/>
          <p:cNvSpPr/>
          <p:nvPr/>
        </p:nvSpPr>
        <p:spPr>
          <a:xfrm>
            <a:off x="4591050" y="3343275"/>
            <a:ext cx="3124200" cy="40957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463"/>
              </a:lnSpc>
              <a:buNone/>
            </a:pPr>
            <a:r>
              <a:rPr lang="en-US" sz="975" dirty="0">
                <a:solidFill>
                  <a:srgbClr val="15803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addRecord(address patient, string recordHash)</a:t>
            </a:r>
            <a:endParaRPr lang="en-US" sz="975" dirty="0"/>
          </a:p>
        </p:txBody>
      </p:sp>
      <p:sp>
        <p:nvSpPr>
          <p:cNvPr id="45" name="Text 14"/>
          <p:cNvSpPr/>
          <p:nvPr/>
        </p:nvSpPr>
        <p:spPr>
          <a:xfrm>
            <a:off x="4533900" y="3790950"/>
            <a:ext cx="374904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Only Doctor: Adds a record</a:t>
            </a:r>
            <a:endParaRPr lang="en-US" sz="1050" dirty="0"/>
          </a:p>
        </p:txBody>
      </p:sp>
      <p:sp>
        <p:nvSpPr>
          <p:cNvPr id="46" name="Text 15"/>
          <p:cNvSpPr/>
          <p:nvPr/>
        </p:nvSpPr>
        <p:spPr>
          <a:xfrm>
            <a:off x="8801100" y="1276350"/>
            <a:ext cx="185541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Data Retrieval</a:t>
            </a:r>
            <a:endParaRPr lang="en-US" sz="1500" dirty="0"/>
          </a:p>
        </p:txBody>
      </p:sp>
      <p:sp>
        <p:nvSpPr>
          <p:cNvPr id="47" name="Text 16"/>
          <p:cNvSpPr/>
          <p:nvPr/>
        </p:nvSpPr>
        <p:spPr>
          <a:xfrm>
            <a:off x="8477250" y="1828800"/>
            <a:ext cx="3749040" cy="223838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463"/>
              </a:lnSpc>
              <a:buNone/>
            </a:pPr>
            <a:r>
              <a:rPr lang="en-US" sz="975" dirty="0">
                <a:solidFill>
                  <a:srgbClr val="7E22CE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getRecord(uint256 id)</a:t>
            </a:r>
            <a:endParaRPr lang="en-US" sz="975" dirty="0"/>
          </a:p>
        </p:txBody>
      </p:sp>
      <p:sp>
        <p:nvSpPr>
          <p:cNvPr id="48" name="Text 17"/>
          <p:cNvSpPr/>
          <p:nvPr/>
        </p:nvSpPr>
        <p:spPr>
          <a:xfrm>
            <a:off x="8420100" y="2090738"/>
            <a:ext cx="374904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View specific record</a:t>
            </a:r>
            <a:endParaRPr lang="en-US" sz="1050" dirty="0"/>
          </a:p>
        </p:txBody>
      </p:sp>
      <p:sp>
        <p:nvSpPr>
          <p:cNvPr id="49" name="Text 18"/>
          <p:cNvSpPr/>
          <p:nvPr/>
        </p:nvSpPr>
        <p:spPr>
          <a:xfrm>
            <a:off x="8477250" y="2586038"/>
            <a:ext cx="3124200" cy="223838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463"/>
              </a:lnSpc>
              <a:buNone/>
            </a:pPr>
            <a:r>
              <a:rPr lang="en-US" sz="975" dirty="0">
                <a:solidFill>
                  <a:srgbClr val="7E22CE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totalRecords()</a:t>
            </a:r>
            <a:endParaRPr lang="en-US" sz="975" dirty="0"/>
          </a:p>
        </p:txBody>
      </p:sp>
      <p:sp>
        <p:nvSpPr>
          <p:cNvPr id="50" name="Text 19"/>
          <p:cNvSpPr/>
          <p:nvPr/>
        </p:nvSpPr>
        <p:spPr>
          <a:xfrm>
            <a:off x="8420100" y="2847975"/>
            <a:ext cx="374904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View total number of records</a:t>
            </a:r>
            <a:endParaRPr lang="en-US" sz="1050" dirty="0"/>
          </a:p>
        </p:txBody>
      </p:sp>
      <p:sp>
        <p:nvSpPr>
          <p:cNvPr id="51" name="Text 20"/>
          <p:cNvSpPr/>
          <p:nvPr/>
        </p:nvSpPr>
        <p:spPr>
          <a:xfrm>
            <a:off x="8477250" y="3343275"/>
            <a:ext cx="3749040" cy="223838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463"/>
              </a:lnSpc>
              <a:buNone/>
            </a:pPr>
            <a:r>
              <a:rPr lang="en-US" sz="975" dirty="0">
                <a:solidFill>
                  <a:srgbClr val="7E22CE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getPatientRecordIds(address patientAddr)</a:t>
            </a:r>
            <a:endParaRPr lang="en-US" sz="975" dirty="0"/>
          </a:p>
        </p:txBody>
      </p:sp>
      <p:sp>
        <p:nvSpPr>
          <p:cNvPr id="52" name="Text 21"/>
          <p:cNvSpPr/>
          <p:nvPr/>
        </p:nvSpPr>
        <p:spPr>
          <a:xfrm>
            <a:off x="8420100" y="3605213"/>
            <a:ext cx="374904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Get record IDs for patient</a:t>
            </a:r>
            <a:endParaRPr lang="en-US" sz="1050" dirty="0"/>
          </a:p>
        </p:txBody>
      </p:sp>
      <p:sp>
        <p:nvSpPr>
          <p:cNvPr id="53" name="Text 22"/>
          <p:cNvSpPr/>
          <p:nvPr/>
        </p:nvSpPr>
        <p:spPr>
          <a:xfrm>
            <a:off x="381000" y="6286500"/>
            <a:ext cx="441073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Healthcare Authentication &amp; Trusted Recording System</a:t>
            </a:r>
            <a:endParaRPr lang="en-US" sz="1050" dirty="0"/>
          </a:p>
        </p:txBody>
      </p:sp>
      <p:sp>
        <p:nvSpPr>
          <p:cNvPr id="54" name="Text 23"/>
          <p:cNvSpPr/>
          <p:nvPr/>
        </p:nvSpPr>
        <p:spPr>
          <a:xfrm>
            <a:off x="10977860" y="6286500"/>
            <a:ext cx="999768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Page 8 of 10</a:t>
            </a:r>
            <a:endParaRPr lang="en-US" sz="10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838200"/>
            <a:ext cx="914400" cy="381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1143000"/>
            <a:ext cx="257175" cy="2286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000" y="1562100"/>
            <a:ext cx="5600700" cy="10287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3400" y="1790700"/>
            <a:ext cx="399752" cy="5715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8976" y="1924050"/>
            <a:ext cx="228600" cy="3048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1000" y="2705100"/>
            <a:ext cx="5600700" cy="10287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3400" y="2933700"/>
            <a:ext cx="412849" cy="5715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5525" y="3067050"/>
            <a:ext cx="228600" cy="3048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81000" y="3848100"/>
            <a:ext cx="5600700" cy="10287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33400" y="4076700"/>
            <a:ext cx="375493" cy="5715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78197" y="4210050"/>
            <a:ext cx="285750" cy="3048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210300" y="1143000"/>
            <a:ext cx="171450" cy="2286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210300" y="1562100"/>
            <a:ext cx="5600700" cy="10287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362700" y="1790700"/>
            <a:ext cx="380702" cy="5715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424464" y="1924050"/>
            <a:ext cx="257175" cy="3048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210300" y="2705100"/>
            <a:ext cx="5600700" cy="10287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362700" y="2933700"/>
            <a:ext cx="367010" cy="5715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446193" y="3067050"/>
            <a:ext cx="200025" cy="30480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210300" y="3848100"/>
            <a:ext cx="5600700" cy="102870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362700" y="4076700"/>
            <a:ext cx="395288" cy="571500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446044" y="4210050"/>
            <a:ext cx="228600" cy="304800"/>
          </a:xfrm>
          <a:prstGeom prst="rect">
            <a:avLst/>
          </a:prstGeom>
        </p:spPr>
      </p:pic>
      <p:sp>
        <p:nvSpPr>
          <p:cNvPr id="24" name="Text 0"/>
          <p:cNvSpPr/>
          <p:nvPr/>
        </p:nvSpPr>
        <p:spPr>
          <a:xfrm>
            <a:off x="381000" y="381000"/>
            <a:ext cx="114300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6B21A8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Benefits &amp; Use Cases</a:t>
            </a:r>
            <a:endParaRPr lang="en-US" sz="2700" dirty="0"/>
          </a:p>
        </p:txBody>
      </p:sp>
      <p:sp>
        <p:nvSpPr>
          <p:cNvPr id="25" name="Text 1"/>
          <p:cNvSpPr/>
          <p:nvPr/>
        </p:nvSpPr>
        <p:spPr>
          <a:xfrm>
            <a:off x="752475" y="1104900"/>
            <a:ext cx="560070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7E22CE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Key Benefits</a:t>
            </a:r>
            <a:endParaRPr lang="en-US" sz="1800" dirty="0"/>
          </a:p>
        </p:txBody>
      </p:sp>
      <p:sp>
        <p:nvSpPr>
          <p:cNvPr id="26" name="Text 2"/>
          <p:cNvSpPr/>
          <p:nvPr/>
        </p:nvSpPr>
        <p:spPr>
          <a:xfrm>
            <a:off x="1085552" y="1714500"/>
            <a:ext cx="4743748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Enhanced Data Privacy</a:t>
            </a:r>
            <a:endParaRPr lang="en-US" sz="1350" dirty="0"/>
          </a:p>
        </p:txBody>
      </p:sp>
      <p:sp>
        <p:nvSpPr>
          <p:cNvPr id="27" name="Text 3"/>
          <p:cNvSpPr/>
          <p:nvPr/>
        </p:nvSpPr>
        <p:spPr>
          <a:xfrm>
            <a:off x="1085552" y="1981200"/>
            <a:ext cx="4743748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Medical records stored as hashes, protecting patient data while maintaining accessibility</a:t>
            </a:r>
            <a:endParaRPr lang="en-US" sz="1200" dirty="0"/>
          </a:p>
        </p:txBody>
      </p:sp>
      <p:sp>
        <p:nvSpPr>
          <p:cNvPr id="28" name="Text 4"/>
          <p:cNvSpPr/>
          <p:nvPr/>
        </p:nvSpPr>
        <p:spPr>
          <a:xfrm>
            <a:off x="1098649" y="2857500"/>
            <a:ext cx="4730651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Immutable Audit Trails</a:t>
            </a:r>
            <a:endParaRPr lang="en-US" sz="1350" dirty="0"/>
          </a:p>
        </p:txBody>
      </p:sp>
      <p:sp>
        <p:nvSpPr>
          <p:cNvPr id="29" name="Text 5"/>
          <p:cNvSpPr/>
          <p:nvPr/>
        </p:nvSpPr>
        <p:spPr>
          <a:xfrm>
            <a:off x="1098649" y="3124200"/>
            <a:ext cx="4730651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Transparent record of all access attempts and modifications with timestamp precision</a:t>
            </a:r>
            <a:endParaRPr lang="en-US" sz="1200" dirty="0"/>
          </a:p>
        </p:txBody>
      </p:sp>
      <p:sp>
        <p:nvSpPr>
          <p:cNvPr id="30" name="Text 6"/>
          <p:cNvSpPr/>
          <p:nvPr/>
        </p:nvSpPr>
        <p:spPr>
          <a:xfrm>
            <a:off x="1061293" y="4000500"/>
            <a:ext cx="5721608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Patient-Controlled Access</a:t>
            </a:r>
            <a:endParaRPr lang="en-US" sz="1350" dirty="0"/>
          </a:p>
        </p:txBody>
      </p:sp>
      <p:sp>
        <p:nvSpPr>
          <p:cNvPr id="31" name="Text 7"/>
          <p:cNvSpPr/>
          <p:nvPr/>
        </p:nvSpPr>
        <p:spPr>
          <a:xfrm>
            <a:off x="1061293" y="4267200"/>
            <a:ext cx="4768007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Patients can grant/revoke access to specific doctors, empowering them in healthcare decisions</a:t>
            </a:r>
            <a:endParaRPr lang="en-US" sz="1200" dirty="0"/>
          </a:p>
        </p:txBody>
      </p:sp>
      <p:sp>
        <p:nvSpPr>
          <p:cNvPr id="32" name="Text 8"/>
          <p:cNvSpPr/>
          <p:nvPr/>
        </p:nvSpPr>
        <p:spPr>
          <a:xfrm>
            <a:off x="6496050" y="1104900"/>
            <a:ext cx="560070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D4ED8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Real-World Use Cases</a:t>
            </a:r>
            <a:endParaRPr lang="en-US" sz="1800" dirty="0"/>
          </a:p>
        </p:txBody>
      </p:sp>
      <p:sp>
        <p:nvSpPr>
          <p:cNvPr id="33" name="Text 9"/>
          <p:cNvSpPr/>
          <p:nvPr/>
        </p:nvSpPr>
        <p:spPr>
          <a:xfrm>
            <a:off x="6895802" y="1714500"/>
            <a:ext cx="5715357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Secure Medical Record Sharing</a:t>
            </a:r>
            <a:endParaRPr lang="en-US" sz="1350" dirty="0"/>
          </a:p>
        </p:txBody>
      </p:sp>
      <p:sp>
        <p:nvSpPr>
          <p:cNvPr id="34" name="Text 10"/>
          <p:cNvSpPr/>
          <p:nvPr/>
        </p:nvSpPr>
        <p:spPr>
          <a:xfrm>
            <a:off x="6895802" y="1981200"/>
            <a:ext cx="4762798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Healthcare providers can access patient records securely across different medical institutions</a:t>
            </a:r>
            <a:endParaRPr lang="en-US" sz="1200" dirty="0"/>
          </a:p>
        </p:txBody>
      </p:sp>
      <p:sp>
        <p:nvSpPr>
          <p:cNvPr id="35" name="Text 11"/>
          <p:cNvSpPr/>
          <p:nvPr/>
        </p:nvSpPr>
        <p:spPr>
          <a:xfrm>
            <a:off x="6882110" y="2857500"/>
            <a:ext cx="5731788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Clinical Research Compliance</a:t>
            </a:r>
            <a:endParaRPr lang="en-US" sz="1350" dirty="0"/>
          </a:p>
        </p:txBody>
      </p:sp>
      <p:sp>
        <p:nvSpPr>
          <p:cNvPr id="36" name="Text 12"/>
          <p:cNvSpPr/>
          <p:nvPr/>
        </p:nvSpPr>
        <p:spPr>
          <a:xfrm>
            <a:off x="6882110" y="3124200"/>
            <a:ext cx="477649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Researchers can verify patient consent and data usage permissions while maintaining anonymity</a:t>
            </a:r>
            <a:endParaRPr lang="en-US" sz="1200" dirty="0"/>
          </a:p>
        </p:txBody>
      </p:sp>
      <p:sp>
        <p:nvSpPr>
          <p:cNvPr id="37" name="Text 13"/>
          <p:cNvSpPr/>
          <p:nvPr/>
        </p:nvSpPr>
        <p:spPr>
          <a:xfrm>
            <a:off x="6910388" y="4000500"/>
            <a:ext cx="4748213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Regulatory Compliance</a:t>
            </a:r>
            <a:endParaRPr lang="en-US" sz="1350" dirty="0"/>
          </a:p>
        </p:txBody>
      </p:sp>
      <p:sp>
        <p:nvSpPr>
          <p:cNvPr id="38" name="Text 14"/>
          <p:cNvSpPr/>
          <p:nvPr/>
        </p:nvSpPr>
        <p:spPr>
          <a:xfrm>
            <a:off x="6910388" y="4267200"/>
            <a:ext cx="4748213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Automated enforcement of healthcare regulations like HIPAA through smart contract logic</a:t>
            </a:r>
            <a:endParaRPr lang="en-US" sz="1200" dirty="0"/>
          </a:p>
        </p:txBody>
      </p:sp>
      <p:sp>
        <p:nvSpPr>
          <p:cNvPr id="39" name="Text 15"/>
          <p:cNvSpPr/>
          <p:nvPr/>
        </p:nvSpPr>
        <p:spPr>
          <a:xfrm>
            <a:off x="381000" y="6286500"/>
            <a:ext cx="441073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Healthcare Authentication &amp; Trusted Recording System</a:t>
            </a:r>
            <a:endParaRPr lang="en-US" sz="1050" dirty="0"/>
          </a:p>
        </p:txBody>
      </p:sp>
      <p:sp>
        <p:nvSpPr>
          <p:cNvPr id="40" name="Text 16"/>
          <p:cNvSpPr/>
          <p:nvPr/>
        </p:nvSpPr>
        <p:spPr>
          <a:xfrm>
            <a:off x="10977860" y="6286500"/>
            <a:ext cx="999768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Page 9 of 10</a:t>
            </a:r>
            <a:endParaRPr lang="en-US" sz="10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304</TotalTime>
  <Words>1001</Words>
  <Application>Microsoft Office PowerPoint</Application>
  <PresentationFormat>Widescreen</PresentationFormat>
  <Paragraphs>195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Courier New</vt:lpstr>
      <vt:lpstr>ui-monospace</vt:lpstr>
      <vt:lpstr>ui-sans-serif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osama albaroodi</cp:lastModifiedBy>
  <cp:revision>4</cp:revision>
  <dcterms:created xsi:type="dcterms:W3CDTF">2025-12-08T05:18:47Z</dcterms:created>
  <dcterms:modified xsi:type="dcterms:W3CDTF">2025-12-11T01:03:34Z</dcterms:modified>
</cp:coreProperties>
</file>